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 id="2147483720" r:id="rId2"/>
  </p:sldMasterIdLst>
  <p:sldIdLst>
    <p:sldId id="256" r:id="rId3"/>
    <p:sldId id="259" r:id="rId4"/>
    <p:sldId id="261" r:id="rId5"/>
    <p:sldId id="258" r:id="rId6"/>
    <p:sldId id="262" r:id="rId7"/>
    <p:sldId id="264" r:id="rId8"/>
    <p:sldId id="265" r:id="rId9"/>
    <p:sldId id="266" r:id="rId10"/>
    <p:sldId id="267" r:id="rId11"/>
    <p:sldId id="301" r:id="rId12"/>
    <p:sldId id="268" r:id="rId13"/>
    <p:sldId id="276" r:id="rId14"/>
    <p:sldId id="269" r:id="rId15"/>
    <p:sldId id="302" r:id="rId16"/>
    <p:sldId id="303" r:id="rId17"/>
    <p:sldId id="270" r:id="rId18"/>
    <p:sldId id="271" r:id="rId19"/>
    <p:sldId id="279" r:id="rId20"/>
    <p:sldId id="278" r:id="rId21"/>
    <p:sldId id="272" r:id="rId22"/>
    <p:sldId id="273" r:id="rId23"/>
    <p:sldId id="281" r:id="rId24"/>
    <p:sldId id="282" r:id="rId25"/>
    <p:sldId id="283" r:id="rId26"/>
    <p:sldId id="284" r:id="rId27"/>
    <p:sldId id="285" r:id="rId28"/>
    <p:sldId id="286" r:id="rId29"/>
    <p:sldId id="287" r:id="rId30"/>
    <p:sldId id="288" r:id="rId31"/>
    <p:sldId id="291" r:id="rId32"/>
    <p:sldId id="292" r:id="rId33"/>
    <p:sldId id="293" r:id="rId34"/>
    <p:sldId id="294" r:id="rId35"/>
    <p:sldId id="295" r:id="rId36"/>
    <p:sldId id="297" r:id="rId37"/>
    <p:sldId id="298" r:id="rId38"/>
    <p:sldId id="299" r:id="rId39"/>
    <p:sldId id="300"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8" d="100"/>
          <a:sy n="38" d="100"/>
        </p:scale>
        <p:origin x="136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0B34F065-1154-456A-91E3-76DE8E75E17B}" type="slidenum">
              <a:rPr lang="ar-SA" smtClean="0"/>
              <a:pPr/>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1B8ABB09-4A1D-463E-8065-109CC2B7EFAA}" type="datetimeFigureOut">
              <a:rPr lang="ar-SA" smtClean="0"/>
              <a:pPr/>
              <a:t>13/05/1444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0B34F065-1154-456A-91E3-76DE8E75E17B}" type="slidenum">
              <a:rPr lang="ar-SA" smtClean="0"/>
              <a:pPr/>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13/05/1444</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0B34F065-1154-456A-91E3-76DE8E75E17B}" type="slidenum">
              <a:rPr lang="ar-SA" smtClean="0"/>
              <a:pPr/>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1B8ABB09-4A1D-463E-8065-109CC2B7EFAA}" type="datetimeFigureOut">
              <a:rPr lang="ar-SA" smtClean="0"/>
              <a:pPr/>
              <a:t>13/05/1444</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8ABB09-4A1D-463E-8065-109CC2B7EFAA}" type="datetimeFigureOut">
              <a:rPr lang="ar-SA" smtClean="0"/>
              <a:pPr/>
              <a:t>13/05/1444</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34F065-1154-456A-91E3-76DE8E75E17B}" type="slidenum">
              <a:rPr lang="ar-SA" smtClean="0"/>
              <a:pPr/>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13/05/1444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u="sng" dirty="0" smtClean="0"/>
              <a:t>Radiation</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Characteristics of alpha radiation</a:t>
            </a:r>
            <a:endParaRPr lang="ar-IQ" dirty="0"/>
          </a:p>
        </p:txBody>
      </p:sp>
      <p:sp>
        <p:nvSpPr>
          <p:cNvPr id="3" name="عنصر نائب للمحتوى 2"/>
          <p:cNvSpPr>
            <a:spLocks noGrp="1"/>
          </p:cNvSpPr>
          <p:nvPr>
            <p:ph idx="1"/>
          </p:nvPr>
        </p:nvSpPr>
        <p:spPr/>
        <p:txBody>
          <a:bodyPr>
            <a:normAutofit fontScale="92500" lnSpcReduction="10000"/>
          </a:bodyPr>
          <a:lstStyle/>
          <a:p>
            <a:pPr algn="l">
              <a:buNone/>
            </a:pPr>
            <a:r>
              <a:rPr lang="en-US" dirty="0" smtClean="0"/>
              <a:t>1-Two neutrons and two protons.</a:t>
            </a:r>
          </a:p>
          <a:p>
            <a:pPr algn="l">
              <a:buNone/>
            </a:pPr>
            <a:r>
              <a:rPr lang="en-US" dirty="0" smtClean="0"/>
              <a:t>2- Charge of +2.</a:t>
            </a:r>
          </a:p>
          <a:p>
            <a:pPr algn="l">
              <a:buNone/>
            </a:pPr>
            <a:r>
              <a:rPr lang="en-US" dirty="0" smtClean="0"/>
              <a:t>3- Emitted from nucleus of radioactive atoms</a:t>
            </a:r>
          </a:p>
          <a:p>
            <a:pPr algn="l">
              <a:buNone/>
            </a:pPr>
            <a:r>
              <a:rPr lang="en-US" dirty="0" smtClean="0"/>
              <a:t>4-Transfer energy in very short distances (10</a:t>
            </a:r>
          </a:p>
          <a:p>
            <a:pPr algn="l">
              <a:buNone/>
            </a:pPr>
            <a:r>
              <a:rPr lang="en-US" dirty="0" smtClean="0"/>
              <a:t>cm in air).</a:t>
            </a:r>
          </a:p>
          <a:p>
            <a:pPr algn="l">
              <a:buNone/>
            </a:pPr>
            <a:r>
              <a:rPr lang="en-US" dirty="0" smtClean="0"/>
              <a:t>5- Shielded by paper or layer of skin.</a:t>
            </a:r>
          </a:p>
          <a:p>
            <a:pPr algn="l">
              <a:buNone/>
            </a:pPr>
            <a:r>
              <a:rPr lang="en-US" dirty="0" smtClean="0"/>
              <a:t>6-Alpha emitters can accumulate in tissue</a:t>
            </a:r>
          </a:p>
          <a:p>
            <a:pPr algn="l">
              <a:buNone/>
            </a:pPr>
            <a:r>
              <a:rPr lang="en-US" dirty="0" smtClean="0"/>
              <a:t>(bone, kidney, liver, lung, spleen) causing</a:t>
            </a:r>
          </a:p>
          <a:p>
            <a:pPr algn="l">
              <a:buNone/>
            </a:pPr>
            <a:r>
              <a:rPr lang="en-US" dirty="0" smtClean="0"/>
              <a:t>local damage.</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algn="l">
              <a:buNone/>
            </a:pPr>
            <a:r>
              <a:rPr lang="en-US" b="1" dirty="0" smtClean="0">
                <a:solidFill>
                  <a:schemeClr val="accent6"/>
                </a:solidFill>
              </a:rPr>
              <a:t>2-</a:t>
            </a:r>
            <a:r>
              <a:rPr lang="en-US" b="1" u="sng" dirty="0" smtClean="0">
                <a:solidFill>
                  <a:schemeClr val="accent6"/>
                </a:solidFill>
              </a:rPr>
              <a:t>Beta Radiation</a:t>
            </a:r>
            <a:endParaRPr lang="en-US" sz="2000" dirty="0" smtClean="0">
              <a:solidFill>
                <a:schemeClr val="accent6"/>
              </a:solidFill>
            </a:endParaRPr>
          </a:p>
          <a:p>
            <a:pPr algn="l">
              <a:buNone/>
            </a:pPr>
            <a:r>
              <a:rPr lang="en-US" dirty="0" smtClean="0">
                <a:cs typeface="+mj-cs"/>
              </a:rPr>
              <a:t>It's also a stream of particles, but the particles are electron formed in the nucleus by the converted of neutron into a proton. The electron is emitted as a beta particle and the proton remains in the nucleus. </a:t>
            </a:r>
            <a:endParaRPr lang="en-US" sz="2400" dirty="0" smtClean="0">
              <a:cs typeface="+mj-cs"/>
            </a:endParaRPr>
          </a:p>
          <a:p>
            <a:pPr algn="l">
              <a:buNone/>
            </a:pPr>
            <a:r>
              <a:rPr lang="en-US" sz="5100" baseline="30000" dirty="0" smtClean="0">
                <a:solidFill>
                  <a:schemeClr val="accent6"/>
                </a:solidFill>
              </a:rPr>
              <a:t>3</a:t>
            </a:r>
            <a:r>
              <a:rPr lang="en-US" sz="5100" dirty="0" smtClean="0">
                <a:solidFill>
                  <a:schemeClr val="accent6"/>
                </a:solidFill>
              </a:rPr>
              <a:t>H</a:t>
            </a:r>
            <a:r>
              <a:rPr lang="en-US" sz="5100" baseline="-25000" dirty="0" smtClean="0">
                <a:solidFill>
                  <a:schemeClr val="accent6"/>
                </a:solidFill>
              </a:rPr>
              <a:t>1</a:t>
            </a:r>
            <a:r>
              <a:rPr lang="en-US" sz="5100" dirty="0" smtClean="0">
                <a:solidFill>
                  <a:schemeClr val="accent6"/>
                </a:solidFill>
              </a:rPr>
              <a:t> =&gt;</a:t>
            </a:r>
            <a:r>
              <a:rPr lang="en-US" sz="5100" baseline="30000" dirty="0" smtClean="0">
                <a:solidFill>
                  <a:schemeClr val="accent6"/>
                </a:solidFill>
              </a:rPr>
              <a:t>3</a:t>
            </a:r>
            <a:r>
              <a:rPr lang="en-US" sz="5100" dirty="0" smtClean="0">
                <a:solidFill>
                  <a:schemeClr val="accent6"/>
                </a:solidFill>
              </a:rPr>
              <a:t>He</a:t>
            </a:r>
            <a:r>
              <a:rPr lang="en-US" sz="5100" baseline="-25000" dirty="0" smtClean="0">
                <a:solidFill>
                  <a:schemeClr val="accent6"/>
                </a:solidFill>
              </a:rPr>
              <a:t>2</a:t>
            </a:r>
            <a:r>
              <a:rPr lang="en-US" sz="5100" dirty="0" smtClean="0">
                <a:solidFill>
                  <a:schemeClr val="accent6"/>
                </a:solidFill>
              </a:rPr>
              <a:t> + </a:t>
            </a:r>
            <a:r>
              <a:rPr lang="en-US" sz="5100" baseline="30000" dirty="0" smtClean="0">
                <a:solidFill>
                  <a:schemeClr val="accent6"/>
                </a:solidFill>
              </a:rPr>
              <a:t>0</a:t>
            </a:r>
            <a:r>
              <a:rPr lang="en-US" sz="5100" dirty="0" smtClean="0">
                <a:solidFill>
                  <a:schemeClr val="accent6"/>
                </a:solidFill>
              </a:rPr>
              <a:t>e</a:t>
            </a:r>
            <a:r>
              <a:rPr lang="en-US" sz="5100" baseline="-25000" dirty="0" smtClean="0">
                <a:solidFill>
                  <a:schemeClr val="accent6"/>
                </a:solidFill>
              </a:rPr>
              <a:t>-</a:t>
            </a:r>
            <a:endParaRPr lang="en-US" sz="2900" dirty="0" smtClean="0">
              <a:solidFill>
                <a:schemeClr val="accent6"/>
              </a:solidFill>
            </a:endParaRPr>
          </a:p>
          <a:p>
            <a:pPr algn="l">
              <a:buNone/>
            </a:pPr>
            <a:r>
              <a:rPr lang="en-US" sz="2400" dirty="0" smtClean="0"/>
              <a:t/>
            </a:r>
            <a:br>
              <a:rPr lang="en-US" sz="2400" dirty="0" smtClean="0"/>
            </a:br>
            <a:r>
              <a:rPr lang="en-US" sz="2400" dirty="0" smtClean="0"/>
              <a:t/>
            </a:r>
            <a:br>
              <a:rPr lang="en-US" sz="2400" dirty="0" smtClean="0"/>
            </a:b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a:bodyPr>
          <a:lstStyle/>
          <a:p>
            <a:pPr algn="l">
              <a:buNone/>
            </a:pPr>
            <a:r>
              <a:rPr lang="en-US" dirty="0" smtClean="0">
                <a:solidFill>
                  <a:srgbClr val="FF0000"/>
                </a:solidFill>
              </a:rPr>
              <a:t>Characteristics of beta radiation </a:t>
            </a:r>
          </a:p>
          <a:p>
            <a:pPr algn="l">
              <a:buNone/>
            </a:pPr>
            <a:r>
              <a:rPr lang="en-US" dirty="0" smtClean="0">
                <a:solidFill>
                  <a:schemeClr val="accent6"/>
                </a:solidFill>
              </a:rPr>
              <a:t>1-</a:t>
            </a:r>
            <a:r>
              <a:rPr lang="en-US" dirty="0" smtClean="0"/>
              <a:t> Small electrically charged particles</a:t>
            </a:r>
          </a:p>
          <a:p>
            <a:pPr algn="l">
              <a:buNone/>
            </a:pPr>
            <a:r>
              <a:rPr lang="en-US" dirty="0" smtClean="0"/>
              <a:t>similar to electrons.</a:t>
            </a:r>
          </a:p>
          <a:p>
            <a:pPr algn="l">
              <a:buNone/>
            </a:pPr>
            <a:r>
              <a:rPr lang="en-US" dirty="0" smtClean="0"/>
              <a:t>2- Charge of -1.</a:t>
            </a:r>
          </a:p>
          <a:p>
            <a:pPr algn="l">
              <a:buNone/>
            </a:pPr>
            <a:r>
              <a:rPr lang="en-US" dirty="0" smtClean="0"/>
              <a:t>3-Ejected from nuclei of radioactive atoms.</a:t>
            </a:r>
          </a:p>
          <a:p>
            <a:pPr algn="l">
              <a:buNone/>
            </a:pPr>
            <a:r>
              <a:rPr lang="en-US" dirty="0" smtClean="0"/>
              <a:t>4- Emitted with various kinetic energies.</a:t>
            </a:r>
          </a:p>
          <a:p>
            <a:pPr algn="l">
              <a:buNone/>
            </a:pPr>
            <a:r>
              <a:rPr lang="en-US" dirty="0" smtClean="0"/>
              <a:t>5- Shielded by wood, body penetration 0.2</a:t>
            </a:r>
          </a:p>
          <a:p>
            <a:pPr algn="l">
              <a:buNone/>
            </a:pPr>
            <a:r>
              <a:rPr lang="en-US" dirty="0" smtClean="0"/>
              <a:t>to 1.3 cm depending on energy.</a:t>
            </a:r>
          </a:p>
          <a:p>
            <a:pPr algn="l">
              <a:buNone/>
            </a:pPr>
            <a:r>
              <a:rPr lang="en-US" dirty="0" smtClean="0"/>
              <a:t>6- Can cause skin burns or be an internal</a:t>
            </a:r>
          </a:p>
          <a:p>
            <a:pPr algn="l">
              <a:buNone/>
            </a:pPr>
            <a:r>
              <a:rPr lang="en-US" dirty="0" smtClean="0"/>
              <a:t>hazard of ingested.</a:t>
            </a:r>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algn="l">
              <a:buNone/>
            </a:pPr>
            <a:r>
              <a:rPr lang="en-US" sz="4000" b="1" dirty="0" smtClean="0">
                <a:solidFill>
                  <a:schemeClr val="accent6"/>
                </a:solidFill>
              </a:rPr>
              <a:t>3-Photon radiation (gamma [γ] and X-ray)</a:t>
            </a:r>
            <a:endParaRPr lang="en-US" sz="4000" dirty="0" smtClean="0">
              <a:solidFill>
                <a:schemeClr val="accent6"/>
              </a:solidFill>
            </a:endParaRPr>
          </a:p>
          <a:p>
            <a:pPr algn="l">
              <a:buNone/>
            </a:pPr>
            <a:r>
              <a:rPr lang="en-US" b="1" dirty="0" smtClean="0"/>
              <a:t> </a:t>
            </a:r>
            <a:r>
              <a:rPr lang="en-US" dirty="0" smtClean="0"/>
              <a:t>Photon radiation is electromagnetic radiation. There are two types of photon radiation</a:t>
            </a:r>
          </a:p>
          <a:p>
            <a:pPr algn="l">
              <a:buNone/>
            </a:pPr>
            <a:r>
              <a:rPr lang="en-US" dirty="0" smtClean="0"/>
              <a:t> 1- </a:t>
            </a:r>
            <a:r>
              <a:rPr lang="en-US" dirty="0" smtClean="0">
                <a:solidFill>
                  <a:srgbClr val="FF0000"/>
                </a:solidFill>
              </a:rPr>
              <a:t>Gamma radiation</a:t>
            </a:r>
            <a:r>
              <a:rPr lang="en-US" dirty="0" smtClean="0"/>
              <a:t> :consists of photons that originate from within the nucleus.</a:t>
            </a:r>
          </a:p>
          <a:p>
            <a:pPr algn="l">
              <a:buNone/>
            </a:pPr>
            <a:r>
              <a:rPr lang="en-US" dirty="0" smtClean="0"/>
              <a:t> 2- </a:t>
            </a:r>
            <a:r>
              <a:rPr lang="en-US" dirty="0" smtClean="0">
                <a:solidFill>
                  <a:srgbClr val="FF0000"/>
                </a:solidFill>
              </a:rPr>
              <a:t>X-ray radiation</a:t>
            </a:r>
            <a:r>
              <a:rPr lang="en-US" dirty="0" smtClean="0"/>
              <a:t> :consists of photons that originate from outside the nucleus, and</a:t>
            </a:r>
          </a:p>
          <a:p>
            <a:pPr algn="l">
              <a:buNone/>
            </a:pPr>
            <a:r>
              <a:rPr lang="en-US" dirty="0" smtClean="0"/>
              <a:t>are typically lower in energy than gamma radiation.</a:t>
            </a:r>
          </a:p>
          <a:p>
            <a:pPr algn="l"/>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357166"/>
            <a:ext cx="7498080" cy="785818"/>
          </a:xfrm>
        </p:spPr>
        <p:txBody>
          <a:bodyPr>
            <a:normAutofit fontScale="90000"/>
          </a:bodyPr>
          <a:lstStyle/>
          <a:p>
            <a:r>
              <a:rPr lang="en-US" dirty="0" smtClean="0">
                <a:solidFill>
                  <a:srgbClr val="FF0000"/>
                </a:solidFill>
              </a:rPr>
              <a:t>Gamma radiation </a:t>
            </a:r>
            <a:r>
              <a:rPr lang="en-US" b="1" dirty="0" smtClean="0"/>
              <a:t/>
            </a:r>
            <a:br>
              <a:rPr lang="en-US" b="1" dirty="0" smtClean="0"/>
            </a:br>
            <a:r>
              <a:rPr lang="en-US" dirty="0" smtClean="0">
                <a:solidFill>
                  <a:srgbClr val="FF0000"/>
                </a:solidFill>
              </a:rPr>
              <a:t> </a:t>
            </a:r>
            <a:endParaRPr lang="ar-IQ" dirty="0"/>
          </a:p>
        </p:txBody>
      </p:sp>
      <p:sp>
        <p:nvSpPr>
          <p:cNvPr id="3" name="عنصر نائب للمحتوى 2"/>
          <p:cNvSpPr>
            <a:spLocks noGrp="1"/>
          </p:cNvSpPr>
          <p:nvPr>
            <p:ph idx="1"/>
          </p:nvPr>
        </p:nvSpPr>
        <p:spPr>
          <a:xfrm>
            <a:off x="1435608" y="1071546"/>
            <a:ext cx="7498080" cy="5176854"/>
          </a:xfrm>
        </p:spPr>
        <p:txBody>
          <a:bodyPr>
            <a:normAutofit/>
          </a:bodyPr>
          <a:lstStyle/>
          <a:p>
            <a:pPr algn="l">
              <a:buNone/>
            </a:pPr>
            <a:r>
              <a:rPr lang="en-US" dirty="0" smtClean="0"/>
              <a:t>1-Electromagnetic photons or radiation</a:t>
            </a:r>
          </a:p>
          <a:p>
            <a:pPr algn="l">
              <a:buNone/>
            </a:pPr>
            <a:r>
              <a:rPr lang="en-US" dirty="0" smtClean="0"/>
              <a:t>(identical to x-rays except for source).</a:t>
            </a:r>
          </a:p>
          <a:p>
            <a:pPr algn="l">
              <a:buNone/>
            </a:pPr>
            <a:r>
              <a:rPr lang="en-US" dirty="0" smtClean="0"/>
              <a:t>2- Emitted from nucleus of radioactive</a:t>
            </a:r>
          </a:p>
          <a:p>
            <a:pPr algn="l">
              <a:buNone/>
            </a:pPr>
            <a:r>
              <a:rPr lang="en-US" dirty="0" smtClean="0"/>
              <a:t>atoms – spontaneous emission.</a:t>
            </a:r>
          </a:p>
          <a:p>
            <a:pPr algn="l">
              <a:buNone/>
            </a:pPr>
            <a:r>
              <a:rPr lang="en-US" dirty="0" smtClean="0"/>
              <a:t>3- Emitted with kinetic energy related to radioactive source.</a:t>
            </a:r>
          </a:p>
          <a:p>
            <a:pPr algn="l">
              <a:buNone/>
            </a:pPr>
            <a:r>
              <a:rPr lang="en-US" dirty="0" smtClean="0"/>
              <a:t>4- Highly penetrating – extensive shielding required.</a:t>
            </a:r>
          </a:p>
          <a:p>
            <a:pPr algn="l">
              <a:buNone/>
            </a:pPr>
            <a:r>
              <a:rPr lang="en-US" dirty="0" smtClean="0"/>
              <a:t>5- Serious external radiation hazard.</a:t>
            </a:r>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868346"/>
          </a:xfrm>
        </p:spPr>
        <p:txBody>
          <a:bodyPr/>
          <a:lstStyle/>
          <a:p>
            <a:r>
              <a:rPr lang="en-US" dirty="0" smtClean="0">
                <a:solidFill>
                  <a:srgbClr val="FF0000"/>
                </a:solidFill>
                <a:effectLst/>
              </a:rPr>
              <a:t>X-RAYS</a:t>
            </a:r>
            <a:endParaRPr lang="ar-IQ" dirty="0">
              <a:solidFill>
                <a:srgbClr val="FF0000"/>
              </a:solidFill>
              <a:effectLst/>
            </a:endParaRPr>
          </a:p>
        </p:txBody>
      </p:sp>
      <p:sp>
        <p:nvSpPr>
          <p:cNvPr id="3" name="عنصر نائب للمحتوى 2"/>
          <p:cNvSpPr>
            <a:spLocks noGrp="1"/>
          </p:cNvSpPr>
          <p:nvPr>
            <p:ph idx="1"/>
          </p:nvPr>
        </p:nvSpPr>
        <p:spPr>
          <a:xfrm>
            <a:off x="1000100" y="1447800"/>
            <a:ext cx="8143900" cy="4800600"/>
          </a:xfrm>
        </p:spPr>
        <p:txBody>
          <a:bodyPr>
            <a:normAutofit/>
          </a:bodyPr>
          <a:lstStyle/>
          <a:p>
            <a:pPr algn="l">
              <a:buNone/>
            </a:pPr>
            <a:r>
              <a:rPr lang="en-US" dirty="0" smtClean="0"/>
              <a:t>1-Overlap with gamma-rays.</a:t>
            </a:r>
          </a:p>
          <a:p>
            <a:pPr algn="l">
              <a:buNone/>
            </a:pPr>
            <a:r>
              <a:rPr lang="en-US" dirty="0" smtClean="0"/>
              <a:t>2- Electromagnetic photons or radiation.</a:t>
            </a:r>
          </a:p>
          <a:p>
            <a:pPr algn="l">
              <a:buNone/>
            </a:pPr>
            <a:r>
              <a:rPr lang="en-US" dirty="0" smtClean="0"/>
              <a:t>3- Produced when electrons strike a target material inside and x-ray tube.</a:t>
            </a:r>
          </a:p>
          <a:p>
            <a:pPr algn="l">
              <a:buNone/>
            </a:pPr>
            <a:r>
              <a:rPr lang="en-US" dirty="0" smtClean="0"/>
              <a:t>4-Emitted with various energies &amp; wavelengths.</a:t>
            </a:r>
          </a:p>
          <a:p>
            <a:pPr algn="l">
              <a:buNone/>
            </a:pPr>
            <a:r>
              <a:rPr lang="en-US" dirty="0" smtClean="0"/>
              <a:t>5-Highly penetrating – extensive shielding required.</a:t>
            </a:r>
          </a:p>
          <a:p>
            <a:pPr algn="l">
              <a:buNone/>
            </a:pPr>
            <a:r>
              <a:rPr lang="en-US" dirty="0" smtClean="0"/>
              <a:t>6- External radiation hazard.</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algn="l">
              <a:buNone/>
            </a:pPr>
            <a:r>
              <a:rPr lang="en-US" sz="5100" b="1" dirty="0" smtClean="0">
                <a:solidFill>
                  <a:schemeClr val="accent6"/>
                </a:solidFill>
              </a:rPr>
              <a:t>4-Neutron radiation (</a:t>
            </a:r>
            <a:r>
              <a:rPr lang="en-US" sz="5100" b="1" baseline="30000" dirty="0" smtClean="0">
                <a:solidFill>
                  <a:schemeClr val="accent6"/>
                </a:solidFill>
              </a:rPr>
              <a:t>1</a:t>
            </a:r>
            <a:r>
              <a:rPr lang="en-US" sz="5100" b="1" dirty="0" smtClean="0">
                <a:solidFill>
                  <a:schemeClr val="accent6"/>
                </a:solidFill>
              </a:rPr>
              <a:t>n)</a:t>
            </a:r>
            <a:endParaRPr lang="en-US" dirty="0" smtClean="0"/>
          </a:p>
          <a:p>
            <a:pPr algn="l">
              <a:buNone/>
            </a:pPr>
            <a:r>
              <a:rPr lang="en-US" dirty="0" smtClean="0"/>
              <a:t>Apart from cosmic radiation, spontaneous fission. A common source of neutrons is the nuclear reactor, in which the splitting of a uranium or plutonium nucleus is accompanied by the emission of neutrons. The neutrons emitted from one fission event can strike the nucleus of an adjacent atom and cause another fission event, inducing a </a:t>
            </a:r>
            <a:r>
              <a:rPr lang="en-US" b="1" u="sng" dirty="0" smtClean="0"/>
              <a:t>chain reaction </a:t>
            </a:r>
            <a:r>
              <a:rPr lang="en-US" dirty="0" smtClean="0"/>
              <a:t>. </a:t>
            </a: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20000"/>
          </a:bodyPr>
          <a:lstStyle/>
          <a:p>
            <a:pPr algn="l">
              <a:buNone/>
            </a:pPr>
            <a:r>
              <a:rPr lang="ar-IQ" dirty="0" smtClean="0">
                <a:solidFill>
                  <a:srgbClr val="FF0000"/>
                </a:solidFill>
              </a:rPr>
              <a:t>:</a:t>
            </a:r>
            <a:r>
              <a:rPr lang="en-US" dirty="0" smtClean="0">
                <a:solidFill>
                  <a:srgbClr val="FF0000"/>
                </a:solidFill>
              </a:rPr>
              <a:t>Characteristics of neutron radiation</a:t>
            </a:r>
            <a:endParaRPr lang="en-US" dirty="0" smtClean="0"/>
          </a:p>
          <a:p>
            <a:pPr algn="l">
              <a:buNone/>
            </a:pPr>
            <a:r>
              <a:rPr lang="en-US" dirty="0" smtClean="0">
                <a:solidFill>
                  <a:srgbClr val="FF0000"/>
                </a:solidFill>
              </a:rPr>
              <a:t>1</a:t>
            </a:r>
            <a:r>
              <a:rPr lang="en-US" dirty="0" smtClean="0"/>
              <a:t>-Neutrons are able to penetrate tissues and organs of the human body when the radiation source is outside the body. </a:t>
            </a:r>
          </a:p>
          <a:p>
            <a:pPr algn="l">
              <a:buNone/>
            </a:pPr>
            <a:r>
              <a:rPr lang="en-US" dirty="0" smtClean="0">
                <a:solidFill>
                  <a:srgbClr val="FF0000"/>
                </a:solidFill>
              </a:rPr>
              <a:t>2</a:t>
            </a:r>
            <a:r>
              <a:rPr lang="en-US" dirty="0" smtClean="0"/>
              <a:t>-Neutrons can also be hazardous if neutron-emitting nuclear substances are deposited inside the body.</a:t>
            </a:r>
          </a:p>
          <a:p>
            <a:pPr algn="l">
              <a:buNone/>
            </a:pPr>
            <a:r>
              <a:rPr lang="en-US" dirty="0" smtClean="0">
                <a:solidFill>
                  <a:srgbClr val="FF0000"/>
                </a:solidFill>
              </a:rPr>
              <a:t>3</a:t>
            </a:r>
            <a:r>
              <a:rPr lang="en-US" dirty="0" smtClean="0"/>
              <a:t>- Neutron radiation is best shielded or absorbed by materials that contain hydrogen atoms, such as paraffin wax and plastics. This is because neutrons and hydrogen atoms have similar atomic weights and readily undergo collisions between each other.</a:t>
            </a:r>
          </a:p>
          <a:p>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472518" cy="5688632"/>
          </a:xfrm>
        </p:spPr>
        <p:txBody>
          <a:bodyPr>
            <a:normAutofit/>
          </a:bodyPr>
          <a:lstStyle/>
          <a:p>
            <a:pPr algn="l">
              <a:buNone/>
            </a:pPr>
            <a:r>
              <a:rPr lang="ar-IQ" dirty="0" err="1" smtClean="0">
                <a:solidFill>
                  <a:srgbClr val="FF0000"/>
                </a:solidFill>
              </a:rPr>
              <a:t>(</a:t>
            </a:r>
            <a:r>
              <a:rPr lang="en-US" dirty="0" smtClean="0">
                <a:solidFill>
                  <a:srgbClr val="FF0000"/>
                </a:solidFill>
              </a:rPr>
              <a:t>small nuclei combine</a:t>
            </a:r>
            <a:r>
              <a:rPr lang="ar-IQ" dirty="0" err="1" smtClean="0">
                <a:solidFill>
                  <a:srgbClr val="FF0000"/>
                </a:solidFill>
              </a:rPr>
              <a:t>)</a:t>
            </a:r>
            <a:r>
              <a:rPr lang="en-US" dirty="0" smtClean="0">
                <a:solidFill>
                  <a:srgbClr val="FF0000"/>
                </a:solidFill>
              </a:rPr>
              <a:t>Nuclear fusion</a:t>
            </a:r>
            <a:r>
              <a:rPr lang="en-US" dirty="0" smtClean="0"/>
              <a:t>:</a:t>
            </a:r>
          </a:p>
          <a:p>
            <a:pPr algn="l">
              <a:buNone/>
            </a:pPr>
            <a:r>
              <a:rPr lang="en-US" dirty="0" smtClean="0"/>
              <a:t>Fusion (meaning to join together)results from the combination of two small nuclei to form a larger nucleus with the concurrent release of large amounts of energy.</a:t>
            </a:r>
          </a:p>
          <a:p>
            <a:pPr algn="l">
              <a:buNone/>
            </a:pPr>
            <a:r>
              <a:rPr lang="en-US" dirty="0" smtClean="0"/>
              <a:t>An example of fusion reaction is the combination of two isotopes of hydrogen: deuterium and tritium, to produce helium ,a neutron, and energy.</a:t>
            </a:r>
          </a:p>
          <a:p>
            <a:pPr algn="l">
              <a:buNone/>
            </a:pPr>
            <a:r>
              <a:rPr lang="en-US" baseline="-25000" dirty="0" smtClean="0">
                <a:solidFill>
                  <a:srgbClr val="FF0000"/>
                </a:solidFill>
              </a:rPr>
              <a:t> 1</a:t>
            </a:r>
            <a:r>
              <a:rPr lang="en-US" baseline="30000" dirty="0" smtClean="0">
                <a:solidFill>
                  <a:srgbClr val="FF0000"/>
                </a:solidFill>
              </a:rPr>
              <a:t>2</a:t>
            </a:r>
            <a:r>
              <a:rPr lang="en-US" dirty="0" smtClean="0">
                <a:solidFill>
                  <a:srgbClr val="FF0000"/>
                </a:solidFill>
              </a:rPr>
              <a:t>H+</a:t>
            </a:r>
            <a:r>
              <a:rPr lang="en-US" baseline="-25000" dirty="0" smtClean="0">
                <a:solidFill>
                  <a:srgbClr val="FF0000"/>
                </a:solidFill>
              </a:rPr>
              <a:t>1</a:t>
            </a:r>
            <a:r>
              <a:rPr lang="en-US" baseline="30000" dirty="0" smtClean="0">
                <a:solidFill>
                  <a:srgbClr val="FF0000"/>
                </a:solidFill>
              </a:rPr>
              <a:t>3</a:t>
            </a:r>
            <a:r>
              <a:rPr lang="en-US" dirty="0" smtClean="0">
                <a:solidFill>
                  <a:srgbClr val="FF0000"/>
                </a:solidFill>
              </a:rPr>
              <a:t>H         </a:t>
            </a:r>
            <a:r>
              <a:rPr lang="en-US" baseline="-25000" dirty="0" smtClean="0">
                <a:solidFill>
                  <a:srgbClr val="FF0000"/>
                </a:solidFill>
              </a:rPr>
              <a:t>2</a:t>
            </a:r>
            <a:r>
              <a:rPr lang="en-US" baseline="30000" dirty="0" smtClean="0">
                <a:solidFill>
                  <a:srgbClr val="FF0000"/>
                </a:solidFill>
              </a:rPr>
              <a:t>4</a:t>
            </a:r>
            <a:r>
              <a:rPr lang="en-US" dirty="0" smtClean="0">
                <a:solidFill>
                  <a:srgbClr val="FF0000"/>
                </a:solidFill>
              </a:rPr>
              <a:t>He +</a:t>
            </a:r>
            <a:r>
              <a:rPr lang="en-US" baseline="-25000" dirty="0" smtClean="0">
                <a:solidFill>
                  <a:srgbClr val="FF0000"/>
                </a:solidFill>
              </a:rPr>
              <a:t>0</a:t>
            </a:r>
            <a:r>
              <a:rPr lang="en-US" baseline="30000" dirty="0" smtClean="0">
                <a:solidFill>
                  <a:srgbClr val="FF0000"/>
                </a:solidFill>
              </a:rPr>
              <a:t>1</a:t>
            </a:r>
            <a:r>
              <a:rPr lang="en-US" dirty="0" smtClean="0">
                <a:solidFill>
                  <a:srgbClr val="FF0000"/>
                </a:solidFill>
              </a:rPr>
              <a:t>n +energy</a:t>
            </a:r>
            <a:endParaRPr lang="en-US" dirty="0">
              <a:solidFill>
                <a:srgbClr val="FF0000"/>
              </a:solidFill>
            </a:endParaRPr>
          </a:p>
        </p:txBody>
      </p:sp>
      <p:cxnSp>
        <p:nvCxnSpPr>
          <p:cNvPr id="5" name="رابط كسهم مستقيم 4"/>
          <p:cNvCxnSpPr/>
          <p:nvPr/>
        </p:nvCxnSpPr>
        <p:spPr>
          <a:xfrm>
            <a:off x="2051720" y="5661248"/>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lgn="l">
              <a:buNone/>
            </a:pPr>
            <a:r>
              <a:rPr lang="ar-IQ" dirty="0" err="1" smtClean="0"/>
              <a:t>(</a:t>
            </a:r>
            <a:r>
              <a:rPr lang="en-US" dirty="0" smtClean="0">
                <a:solidFill>
                  <a:srgbClr val="FF0000"/>
                </a:solidFill>
              </a:rPr>
              <a:t>large nuclei break up</a:t>
            </a:r>
            <a:r>
              <a:rPr lang="ar-IQ" dirty="0" err="1" smtClean="0"/>
              <a:t>):</a:t>
            </a:r>
            <a:r>
              <a:rPr lang="en-US" dirty="0" smtClean="0">
                <a:solidFill>
                  <a:srgbClr val="FF0000"/>
                </a:solidFill>
              </a:rPr>
              <a:t>Nuclear fission</a:t>
            </a:r>
          </a:p>
          <a:p>
            <a:pPr algn="l">
              <a:buNone/>
            </a:pPr>
            <a:r>
              <a:rPr lang="en-US" dirty="0" smtClean="0"/>
              <a:t>Fission (splitting ) occurs when a heavy nuclear particle is split into smaller nuclei by a smaller nuclear particle (such as a neutron).this splitting process is accompanied  by the release of large a mounts of energy. </a:t>
            </a:r>
          </a:p>
          <a:p>
            <a:pPr algn="l">
              <a:buNone/>
            </a:pPr>
            <a:r>
              <a:rPr lang="en-US" dirty="0" smtClean="0"/>
              <a:t> </a:t>
            </a:r>
          </a:p>
          <a:p>
            <a:pPr algn="l">
              <a:buNone/>
            </a:pPr>
            <a:r>
              <a:rPr lang="en-US" b="1" baseline="30000" dirty="0" smtClean="0">
                <a:solidFill>
                  <a:srgbClr val="FF0000"/>
                </a:solidFill>
              </a:rPr>
              <a:t>235</a:t>
            </a:r>
            <a:r>
              <a:rPr lang="en-US" b="1" dirty="0" smtClean="0">
                <a:solidFill>
                  <a:srgbClr val="FF0000"/>
                </a:solidFill>
              </a:rPr>
              <a:t>U +</a:t>
            </a:r>
            <a:r>
              <a:rPr lang="en-US" b="1" baseline="30000" dirty="0" smtClean="0">
                <a:solidFill>
                  <a:srgbClr val="FF0000"/>
                </a:solidFill>
              </a:rPr>
              <a:t>1</a:t>
            </a:r>
            <a:r>
              <a:rPr lang="en-US" b="1" dirty="0" smtClean="0">
                <a:solidFill>
                  <a:srgbClr val="FF0000"/>
                </a:solidFill>
              </a:rPr>
              <a:t>n      </a:t>
            </a:r>
            <a:r>
              <a:rPr lang="en-US" b="1" baseline="30000" dirty="0" smtClean="0">
                <a:solidFill>
                  <a:srgbClr val="FF0000"/>
                </a:solidFill>
              </a:rPr>
              <a:t>236</a:t>
            </a:r>
            <a:r>
              <a:rPr lang="en-US" b="1" dirty="0" smtClean="0">
                <a:solidFill>
                  <a:srgbClr val="FF0000"/>
                </a:solidFill>
              </a:rPr>
              <a:t>U     </a:t>
            </a:r>
            <a:r>
              <a:rPr lang="en-US" b="1" baseline="30000" dirty="0" smtClean="0">
                <a:solidFill>
                  <a:srgbClr val="FF0000"/>
                </a:solidFill>
              </a:rPr>
              <a:t>  141</a:t>
            </a:r>
            <a:r>
              <a:rPr lang="en-US" b="1" dirty="0" smtClean="0">
                <a:solidFill>
                  <a:srgbClr val="FF0000"/>
                </a:solidFill>
              </a:rPr>
              <a:t>Ba+</a:t>
            </a:r>
            <a:r>
              <a:rPr lang="en-US" b="1" baseline="30000" dirty="0" smtClean="0">
                <a:solidFill>
                  <a:srgbClr val="FF0000"/>
                </a:solidFill>
              </a:rPr>
              <a:t>92</a:t>
            </a:r>
            <a:r>
              <a:rPr lang="en-US" b="1" dirty="0" smtClean="0">
                <a:solidFill>
                  <a:srgbClr val="FF0000"/>
                </a:solidFill>
              </a:rPr>
              <a:t>Kr</a:t>
            </a:r>
            <a:r>
              <a:rPr lang="en-US" sz="3000" b="1" dirty="0" smtClean="0">
                <a:solidFill>
                  <a:srgbClr val="FF0000"/>
                </a:solidFill>
              </a:rPr>
              <a:t>+3</a:t>
            </a:r>
            <a:r>
              <a:rPr lang="en-US" b="1" baseline="30000" dirty="0" smtClean="0">
                <a:solidFill>
                  <a:srgbClr val="FF0000"/>
                </a:solidFill>
              </a:rPr>
              <a:t>1</a:t>
            </a:r>
            <a:r>
              <a:rPr lang="en-US" b="1" dirty="0" smtClean="0">
                <a:solidFill>
                  <a:srgbClr val="FF0000"/>
                </a:solidFill>
              </a:rPr>
              <a:t>n+</a:t>
            </a:r>
            <a:r>
              <a:rPr lang="en-US" sz="2600" b="1" dirty="0" smtClean="0">
                <a:solidFill>
                  <a:srgbClr val="FF0000"/>
                </a:solidFill>
              </a:rPr>
              <a:t>energy</a:t>
            </a:r>
            <a:endParaRPr lang="en-US" dirty="0" smtClean="0">
              <a:solidFill>
                <a:srgbClr val="FF0000"/>
              </a:solidFill>
            </a:endParaRPr>
          </a:p>
          <a:p>
            <a:pPr algn="l">
              <a:buNone/>
            </a:pPr>
            <a:r>
              <a:rPr lang="en-US" b="1" dirty="0" smtClean="0">
                <a:solidFill>
                  <a:srgbClr val="FF0000"/>
                </a:solidFill>
              </a:rPr>
              <a:t> </a:t>
            </a:r>
            <a:r>
              <a:rPr lang="en-US" b="1" baseline="30000" dirty="0" smtClean="0">
                <a:solidFill>
                  <a:srgbClr val="FF0000"/>
                </a:solidFill>
              </a:rPr>
              <a:t>92            0               92            56                36       0</a:t>
            </a:r>
            <a:r>
              <a:rPr lang="en-US" b="1" dirty="0" smtClean="0">
                <a:solidFill>
                  <a:srgbClr val="FF0000"/>
                </a:solidFill>
              </a:rPr>
              <a:t> </a:t>
            </a:r>
          </a:p>
          <a:p>
            <a:pPr algn="l">
              <a:buNone/>
            </a:pPr>
            <a:r>
              <a:rPr lang="en-US" dirty="0" smtClean="0"/>
              <a:t>                                </a:t>
            </a:r>
            <a:endParaRPr lang="en-US" dirty="0"/>
          </a:p>
        </p:txBody>
      </p:sp>
      <p:cxnSp>
        <p:nvCxnSpPr>
          <p:cNvPr id="5" name="رابط كسهم مستقيم 4"/>
          <p:cNvCxnSpPr/>
          <p:nvPr/>
        </p:nvCxnSpPr>
        <p:spPr>
          <a:xfrm>
            <a:off x="2214546" y="4643446"/>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a:off x="3500430" y="4643446"/>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a:bodyPr>
          <a:lstStyle/>
          <a:p>
            <a:pPr algn="ctr">
              <a:buNone/>
            </a:pPr>
            <a:r>
              <a:rPr lang="en-US" sz="4000" baseline="30000" dirty="0" smtClean="0">
                <a:solidFill>
                  <a:srgbClr val="FF0000"/>
                </a:solidFill>
              </a:rPr>
              <a:t>mass number---4</a:t>
            </a:r>
            <a:r>
              <a:rPr lang="en-US" sz="4800" dirty="0" smtClean="0"/>
              <a:t>He</a:t>
            </a:r>
            <a:r>
              <a:rPr lang="en-US" sz="4000" baseline="-25000" dirty="0" smtClean="0">
                <a:solidFill>
                  <a:srgbClr val="0070C0"/>
                </a:solidFill>
              </a:rPr>
              <a:t>2</a:t>
            </a:r>
            <a:r>
              <a:rPr lang="en-US" sz="4000" baseline="-25000" dirty="0" smtClean="0"/>
              <a:t> </a:t>
            </a:r>
            <a:r>
              <a:rPr lang="en-US" sz="4000" baseline="-25000" dirty="0" smtClean="0">
                <a:solidFill>
                  <a:srgbClr val="0070C0"/>
                </a:solidFill>
              </a:rPr>
              <a:t>----Atomic  </a:t>
            </a:r>
            <a:r>
              <a:rPr lang="en-US" sz="4800" baseline="-25000" dirty="0" smtClean="0">
                <a:solidFill>
                  <a:srgbClr val="0070C0"/>
                </a:solidFill>
              </a:rPr>
              <a:t>number</a:t>
            </a:r>
          </a:p>
          <a:p>
            <a:pPr algn="ctr">
              <a:buNone/>
            </a:pPr>
            <a:endParaRPr lang="en-US" sz="4000" baseline="-25000" dirty="0" smtClean="0"/>
          </a:p>
          <a:p>
            <a:pPr algn="l">
              <a:buNone/>
            </a:pPr>
            <a:r>
              <a:rPr lang="en-US" sz="4000" b="1" dirty="0" smtClean="0">
                <a:solidFill>
                  <a:srgbClr val="FF0000"/>
                </a:solidFill>
              </a:rPr>
              <a:t>Atomic number. </a:t>
            </a:r>
          </a:p>
          <a:p>
            <a:pPr algn="l">
              <a:buNone/>
            </a:pPr>
            <a:r>
              <a:rPr lang="en-US" sz="4000" dirty="0" smtClean="0"/>
              <a:t>The number of proton in the nucleus</a:t>
            </a:r>
          </a:p>
          <a:p>
            <a:pPr algn="l">
              <a:buNone/>
            </a:pPr>
            <a:r>
              <a:rPr lang="en-US" sz="4000" b="1" dirty="0" smtClean="0">
                <a:solidFill>
                  <a:srgbClr val="FF0000"/>
                </a:solidFill>
              </a:rPr>
              <a:t>Mass number.</a:t>
            </a:r>
          </a:p>
          <a:p>
            <a:pPr algn="l">
              <a:buNone/>
            </a:pPr>
            <a:r>
              <a:rPr lang="en-US" sz="4000" dirty="0" smtClean="0"/>
              <a:t>The sum of neutrons and protons in the nucleus .</a:t>
            </a:r>
          </a:p>
          <a:p>
            <a:pPr algn="ctr"/>
            <a:endParaRPr lang="en-US" sz="4000" dirty="0" smtClean="0"/>
          </a:p>
          <a:p>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29600" cy="5577483"/>
          </a:xfrm>
        </p:spPr>
        <p:txBody>
          <a:bodyPr/>
          <a:lstStyle/>
          <a:p>
            <a:pPr algn="l"/>
            <a:r>
              <a:rPr lang="en-US" sz="4400" b="1" u="sng" dirty="0" smtClean="0">
                <a:solidFill>
                  <a:schemeClr val="accent6"/>
                </a:solidFill>
              </a:rPr>
              <a:t>5-positron emission</a:t>
            </a:r>
            <a:endParaRPr lang="en-US" sz="4400" dirty="0" smtClean="0">
              <a:solidFill>
                <a:schemeClr val="accent6"/>
              </a:solidFill>
            </a:endParaRPr>
          </a:p>
          <a:p>
            <a:pPr algn="l">
              <a:buNone/>
            </a:pPr>
            <a:r>
              <a:rPr lang="en-US" dirty="0" smtClean="0"/>
              <a:t>Is a particle that has the same mass as an electron, but the opposite charge+1.its form by the converts a proton in to neutron.</a:t>
            </a:r>
          </a:p>
          <a:p>
            <a:pPr algn="l">
              <a:buNone/>
            </a:pPr>
            <a:r>
              <a:rPr lang="en-US" sz="4800" baseline="30000" dirty="0" smtClean="0">
                <a:solidFill>
                  <a:schemeClr val="accent6"/>
                </a:solidFill>
              </a:rPr>
              <a:t>7</a:t>
            </a:r>
            <a:r>
              <a:rPr lang="en-US" sz="4800" dirty="0" smtClean="0">
                <a:solidFill>
                  <a:schemeClr val="accent6"/>
                </a:solidFill>
              </a:rPr>
              <a:t>Be</a:t>
            </a:r>
            <a:r>
              <a:rPr lang="en-US" sz="4800" baseline="-25000" dirty="0" smtClean="0">
                <a:solidFill>
                  <a:schemeClr val="accent6"/>
                </a:solidFill>
              </a:rPr>
              <a:t>4</a:t>
            </a:r>
            <a:r>
              <a:rPr lang="en-US" sz="4800" dirty="0" smtClean="0">
                <a:solidFill>
                  <a:schemeClr val="accent6"/>
                </a:solidFill>
              </a:rPr>
              <a:t> =&gt;</a:t>
            </a:r>
            <a:r>
              <a:rPr lang="en-US" sz="4800" baseline="30000" dirty="0" smtClean="0">
                <a:solidFill>
                  <a:schemeClr val="accent6"/>
                </a:solidFill>
              </a:rPr>
              <a:t>7</a:t>
            </a:r>
            <a:r>
              <a:rPr lang="en-US" sz="4800" dirty="0" smtClean="0">
                <a:solidFill>
                  <a:schemeClr val="accent6"/>
                </a:solidFill>
              </a:rPr>
              <a:t>Li</a:t>
            </a:r>
            <a:r>
              <a:rPr lang="en-US" sz="4800" baseline="-25000" dirty="0" smtClean="0">
                <a:solidFill>
                  <a:schemeClr val="accent6"/>
                </a:solidFill>
              </a:rPr>
              <a:t>3</a:t>
            </a:r>
            <a:r>
              <a:rPr lang="en-US" sz="4800" dirty="0" smtClean="0">
                <a:solidFill>
                  <a:schemeClr val="accent6"/>
                </a:solidFill>
              </a:rPr>
              <a:t> + β</a:t>
            </a:r>
            <a:r>
              <a:rPr lang="en-US" sz="4800" baseline="30000" dirty="0" smtClean="0">
                <a:solidFill>
                  <a:schemeClr val="accent6"/>
                </a:solidFill>
              </a:rPr>
              <a:t>0</a:t>
            </a:r>
            <a:r>
              <a:rPr lang="en-US" sz="4800" baseline="-25000" dirty="0" smtClean="0">
                <a:solidFill>
                  <a:schemeClr val="accent6"/>
                </a:solidFill>
              </a:rPr>
              <a:t>1</a:t>
            </a:r>
            <a:endParaRPr lang="en-US" dirty="0">
              <a:solidFill>
                <a:schemeClr val="accent6"/>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cstate="print"/>
          <a:srcRect/>
          <a:stretch>
            <a:fillRect/>
          </a:stretch>
        </p:blipFill>
        <p:spPr bwMode="auto">
          <a:xfrm>
            <a:off x="1259632" y="1844824"/>
            <a:ext cx="7411262" cy="3307085"/>
          </a:xfrm>
          <a:prstGeom prst="rect">
            <a:avLst/>
          </a:prstGeom>
          <a:noFill/>
          <a:ln w="9525">
            <a:noFill/>
            <a:miter lim="800000"/>
            <a:headEnd/>
            <a:tailEnd/>
          </a:ln>
        </p:spPr>
      </p:pic>
      <p:sp>
        <p:nvSpPr>
          <p:cNvPr id="6" name="مربع نص 5"/>
          <p:cNvSpPr txBox="1"/>
          <p:nvPr/>
        </p:nvSpPr>
        <p:spPr>
          <a:xfrm>
            <a:off x="5940152" y="1844824"/>
            <a:ext cx="1728192" cy="369332"/>
          </a:xfrm>
          <a:prstGeom prst="rect">
            <a:avLst/>
          </a:prstGeom>
          <a:noFill/>
        </p:spPr>
        <p:txBody>
          <a:bodyPr wrap="square" rtlCol="1">
            <a:spAutoFit/>
          </a:bodyPr>
          <a:lstStyle/>
          <a:p>
            <a:pPr algn="l"/>
            <a:r>
              <a:rPr lang="en-US" dirty="0" smtClean="0"/>
              <a:t>Helium nucleus</a:t>
            </a:r>
            <a:endParaRPr lang="ar-IQ" dirty="0"/>
          </a:p>
        </p:txBody>
      </p:sp>
      <p:sp>
        <p:nvSpPr>
          <p:cNvPr id="7" name="مربع نص 6"/>
          <p:cNvSpPr txBox="1"/>
          <p:nvPr/>
        </p:nvSpPr>
        <p:spPr>
          <a:xfrm>
            <a:off x="5724128" y="4149080"/>
            <a:ext cx="1728192" cy="369332"/>
          </a:xfrm>
          <a:prstGeom prst="rect">
            <a:avLst/>
          </a:prstGeom>
          <a:noFill/>
        </p:spPr>
        <p:txBody>
          <a:bodyPr wrap="square" rtlCol="1">
            <a:spAutoFit/>
          </a:bodyPr>
          <a:lstStyle/>
          <a:p>
            <a:pPr algn="l"/>
            <a:r>
              <a:rPr lang="el-GR" dirty="0" smtClean="0"/>
              <a:t>β</a:t>
            </a:r>
            <a:endParaRPr lang="ar-IQ" dirty="0"/>
          </a:p>
        </p:txBody>
      </p:sp>
      <p:sp>
        <p:nvSpPr>
          <p:cNvPr id="8" name="مربع نص 7"/>
          <p:cNvSpPr txBox="1"/>
          <p:nvPr/>
        </p:nvSpPr>
        <p:spPr>
          <a:xfrm>
            <a:off x="6876256" y="3068960"/>
            <a:ext cx="1728192" cy="369332"/>
          </a:xfrm>
          <a:prstGeom prst="rect">
            <a:avLst/>
          </a:prstGeom>
          <a:noFill/>
        </p:spPr>
        <p:txBody>
          <a:bodyPr wrap="square" rtlCol="1">
            <a:spAutoFit/>
          </a:bodyPr>
          <a:lstStyle/>
          <a:p>
            <a:pPr algn="l"/>
            <a:r>
              <a:rPr lang="en-US" dirty="0" smtClean="0"/>
              <a:t>Photon</a:t>
            </a:r>
          </a:p>
        </p:txBody>
      </p:sp>
      <p:sp>
        <p:nvSpPr>
          <p:cNvPr id="9" name="مربع نص 8"/>
          <p:cNvSpPr txBox="1"/>
          <p:nvPr/>
        </p:nvSpPr>
        <p:spPr>
          <a:xfrm>
            <a:off x="4860032" y="2564904"/>
            <a:ext cx="576064" cy="369332"/>
          </a:xfrm>
          <a:prstGeom prst="rect">
            <a:avLst/>
          </a:prstGeom>
          <a:noFill/>
        </p:spPr>
        <p:txBody>
          <a:bodyPr wrap="square" rtlCol="1">
            <a:spAutoFit/>
          </a:bodyPr>
          <a:lstStyle/>
          <a:p>
            <a:pPr algn="l"/>
            <a:r>
              <a:rPr lang="el-GR" dirty="0" smtClean="0"/>
              <a:t>α</a:t>
            </a:r>
            <a:endParaRPr lang="ar-IQ" dirty="0"/>
          </a:p>
        </p:txBody>
      </p:sp>
      <p:sp>
        <p:nvSpPr>
          <p:cNvPr id="10" name="مربع نص 9"/>
          <p:cNvSpPr txBox="1"/>
          <p:nvPr/>
        </p:nvSpPr>
        <p:spPr>
          <a:xfrm>
            <a:off x="1115616" y="2492896"/>
            <a:ext cx="2304256" cy="369332"/>
          </a:xfrm>
          <a:prstGeom prst="rect">
            <a:avLst/>
          </a:prstGeom>
          <a:noFill/>
        </p:spPr>
        <p:txBody>
          <a:bodyPr wrap="square" rtlCol="1">
            <a:spAutoFit/>
          </a:bodyPr>
          <a:lstStyle/>
          <a:p>
            <a:pPr algn="l"/>
            <a:r>
              <a:rPr lang="en-US" dirty="0" smtClean="0"/>
              <a:t>Unstable nucleus</a:t>
            </a:r>
            <a:endParaRPr lang="ar-IQ" dirty="0"/>
          </a:p>
        </p:txBody>
      </p:sp>
      <p:sp>
        <p:nvSpPr>
          <p:cNvPr id="11" name="مربع نص 10"/>
          <p:cNvSpPr txBox="1"/>
          <p:nvPr/>
        </p:nvSpPr>
        <p:spPr>
          <a:xfrm>
            <a:off x="6156176" y="4653136"/>
            <a:ext cx="1728192" cy="369332"/>
          </a:xfrm>
          <a:prstGeom prst="rect">
            <a:avLst/>
          </a:prstGeom>
          <a:noFill/>
        </p:spPr>
        <p:txBody>
          <a:bodyPr wrap="square" rtlCol="1">
            <a:spAutoFit/>
          </a:bodyPr>
          <a:lstStyle/>
          <a:p>
            <a:pPr algn="l"/>
            <a:r>
              <a:rPr lang="en-US" dirty="0" smtClean="0"/>
              <a:t>Electron</a:t>
            </a:r>
            <a:endParaRPr lang="ar-IQ" dirty="0"/>
          </a:p>
        </p:txBody>
      </p:sp>
      <p:sp>
        <p:nvSpPr>
          <p:cNvPr id="12" name="مربع نص 11"/>
          <p:cNvSpPr txBox="1"/>
          <p:nvPr/>
        </p:nvSpPr>
        <p:spPr>
          <a:xfrm>
            <a:off x="5652120" y="3212976"/>
            <a:ext cx="936104" cy="369332"/>
          </a:xfrm>
          <a:prstGeom prst="rect">
            <a:avLst/>
          </a:prstGeom>
          <a:noFill/>
        </p:spPr>
        <p:txBody>
          <a:bodyPr wrap="square" rtlCol="1">
            <a:spAutoFit/>
          </a:bodyPr>
          <a:lstStyle/>
          <a:p>
            <a:pPr algn="l"/>
            <a:r>
              <a:rPr lang="en-US" dirty="0" smtClean="0">
                <a:cs typeface="+mj-cs"/>
              </a:rPr>
              <a:t>γ</a:t>
            </a:r>
            <a:endParaRPr lang="ar-IQ" dirty="0">
              <a:cs typeface="+mj-cs"/>
            </a:endParaRPr>
          </a:p>
        </p:txBody>
      </p:sp>
      <p:sp>
        <p:nvSpPr>
          <p:cNvPr id="13" name="مربع نص 12"/>
          <p:cNvSpPr txBox="1"/>
          <p:nvPr/>
        </p:nvSpPr>
        <p:spPr>
          <a:xfrm>
            <a:off x="3707904" y="3356992"/>
            <a:ext cx="1728192" cy="646331"/>
          </a:xfrm>
          <a:prstGeom prst="rect">
            <a:avLst/>
          </a:prstGeom>
          <a:noFill/>
        </p:spPr>
        <p:txBody>
          <a:bodyPr wrap="square" rtlCol="1">
            <a:spAutoFit/>
          </a:bodyPr>
          <a:lstStyle/>
          <a:p>
            <a:pPr algn="ctr"/>
            <a:r>
              <a:rPr lang="en-US" dirty="0" smtClean="0"/>
              <a:t>Spontaneous</a:t>
            </a:r>
          </a:p>
          <a:p>
            <a:pPr algn="ctr"/>
            <a:r>
              <a:rPr lang="en-US" dirty="0" smtClean="0"/>
              <a:t>Decay</a:t>
            </a: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714356"/>
            <a:ext cx="7429552" cy="5357850"/>
          </a:xfrm>
        </p:spPr>
        <p:txBody>
          <a:bodyPr/>
          <a:lstStyle/>
          <a:p>
            <a:pPr algn="l"/>
            <a:r>
              <a:rPr lang="en-US" dirty="0" smtClean="0">
                <a:solidFill>
                  <a:srgbClr val="FF0000"/>
                </a:solidFill>
              </a:rPr>
              <a:t>Nuclear reaction:</a:t>
            </a:r>
          </a:p>
          <a:p>
            <a:r>
              <a:rPr lang="en-US" dirty="0" smtClean="0">
                <a:solidFill>
                  <a:schemeClr val="tx1"/>
                </a:solidFill>
              </a:rPr>
              <a:t> Can be used to represent the process of radioactive decay. In radioactive decay an isotopes breaks down, producing a new isotopes, smaller particles, and /or energy.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571480"/>
            <a:ext cx="7472386" cy="5554683"/>
          </a:xfrm>
        </p:spPr>
        <p:txBody>
          <a:bodyPr>
            <a:normAutofit fontScale="25000" lnSpcReduction="20000"/>
          </a:bodyPr>
          <a:lstStyle/>
          <a:p>
            <a:pPr algn="l">
              <a:buNone/>
            </a:pPr>
            <a:r>
              <a:rPr lang="en-US" sz="12800" baseline="30000" dirty="0" smtClean="0"/>
              <a:t>238</a:t>
            </a:r>
            <a:r>
              <a:rPr lang="en-US" sz="12800" dirty="0" smtClean="0"/>
              <a:t>U</a:t>
            </a:r>
            <a:r>
              <a:rPr lang="en-US" sz="12800" baseline="-25000" dirty="0" smtClean="0"/>
              <a:t>92</a:t>
            </a:r>
            <a:r>
              <a:rPr lang="en-US" sz="12800" dirty="0" smtClean="0"/>
              <a:t> =&gt;</a:t>
            </a:r>
            <a:r>
              <a:rPr lang="en-US" sz="12800" baseline="30000" dirty="0" smtClean="0"/>
              <a:t>234Th</a:t>
            </a:r>
            <a:r>
              <a:rPr lang="en-US" sz="12800" baseline="-25000" dirty="0" smtClean="0"/>
              <a:t>90</a:t>
            </a:r>
            <a:r>
              <a:rPr lang="en-US" sz="12800" dirty="0" smtClean="0"/>
              <a:t> + </a:t>
            </a:r>
            <a:r>
              <a:rPr lang="en-US" sz="12800" baseline="30000" dirty="0" smtClean="0"/>
              <a:t>4</a:t>
            </a:r>
            <a:r>
              <a:rPr lang="en-US" sz="12800" dirty="0" smtClean="0"/>
              <a:t>He</a:t>
            </a:r>
            <a:r>
              <a:rPr lang="en-US" sz="12800" baseline="-25000" dirty="0" smtClean="0"/>
              <a:t>2</a:t>
            </a:r>
            <a:endParaRPr lang="en-US" sz="12800" dirty="0" smtClean="0"/>
          </a:p>
          <a:p>
            <a:pPr algn="l">
              <a:buNone/>
            </a:pPr>
            <a:r>
              <a:rPr lang="en-US" sz="5900" dirty="0" smtClean="0"/>
              <a:t> </a:t>
            </a:r>
          </a:p>
          <a:p>
            <a:pPr algn="l">
              <a:buNone/>
            </a:pPr>
            <a:r>
              <a:rPr lang="en-US" sz="12800" baseline="30000" dirty="0" smtClean="0"/>
              <a:t>226</a:t>
            </a:r>
            <a:r>
              <a:rPr lang="en-US" sz="12800" dirty="0" smtClean="0"/>
              <a:t>Ra</a:t>
            </a:r>
            <a:r>
              <a:rPr lang="en-US" sz="12800" baseline="-25000" dirty="0" smtClean="0"/>
              <a:t>88</a:t>
            </a:r>
            <a:r>
              <a:rPr lang="en-US" sz="12800" dirty="0" smtClean="0"/>
              <a:t> =&gt;</a:t>
            </a:r>
            <a:r>
              <a:rPr lang="en-US" sz="12800" baseline="30000" dirty="0" smtClean="0"/>
              <a:t>222</a:t>
            </a:r>
            <a:r>
              <a:rPr lang="en-US" sz="12800" dirty="0" smtClean="0"/>
              <a:t>Rn</a:t>
            </a:r>
            <a:r>
              <a:rPr lang="en-US" sz="12800" baseline="-25000" dirty="0" smtClean="0"/>
              <a:t>86</a:t>
            </a:r>
            <a:r>
              <a:rPr lang="en-US" sz="12800" dirty="0" smtClean="0"/>
              <a:t> +</a:t>
            </a:r>
            <a:r>
              <a:rPr lang="en-US" sz="12800" baseline="30000" dirty="0" smtClean="0"/>
              <a:t>4</a:t>
            </a:r>
            <a:r>
              <a:rPr lang="en-US" sz="12800" dirty="0" smtClean="0"/>
              <a:t>α</a:t>
            </a:r>
            <a:r>
              <a:rPr lang="en-US" sz="12800" baseline="-25000" dirty="0" smtClean="0"/>
              <a:t>+2</a:t>
            </a:r>
            <a:endParaRPr lang="en-US" sz="12800" dirty="0" smtClean="0"/>
          </a:p>
          <a:p>
            <a:pPr algn="l">
              <a:buNone/>
            </a:pPr>
            <a:r>
              <a:rPr lang="en-US" sz="9800" baseline="-25000" dirty="0" smtClean="0"/>
              <a:t> </a:t>
            </a:r>
            <a:endParaRPr lang="en-US" sz="9800" dirty="0" smtClean="0"/>
          </a:p>
          <a:p>
            <a:pPr algn="l">
              <a:buNone/>
            </a:pPr>
            <a:r>
              <a:rPr lang="en-US" sz="12800" baseline="30000" dirty="0" smtClean="0"/>
              <a:t>59</a:t>
            </a:r>
            <a:r>
              <a:rPr lang="en-US" sz="12800" dirty="0" smtClean="0"/>
              <a:t>Fe</a:t>
            </a:r>
            <a:r>
              <a:rPr lang="en-US" sz="12800" baseline="-25000" dirty="0" smtClean="0"/>
              <a:t>26</a:t>
            </a:r>
            <a:r>
              <a:rPr lang="en-US" sz="12800" dirty="0" smtClean="0"/>
              <a:t> =&gt;</a:t>
            </a:r>
            <a:r>
              <a:rPr lang="en-US" sz="12800" baseline="30000" dirty="0" smtClean="0"/>
              <a:t>59</a:t>
            </a:r>
            <a:r>
              <a:rPr lang="en-US" sz="12800" dirty="0" smtClean="0"/>
              <a:t>Co</a:t>
            </a:r>
            <a:r>
              <a:rPr lang="en-US" sz="12800" baseline="-25000" dirty="0" smtClean="0"/>
              <a:t>27</a:t>
            </a:r>
            <a:r>
              <a:rPr lang="en-US" sz="12800" dirty="0" smtClean="0"/>
              <a:t> + </a:t>
            </a:r>
            <a:r>
              <a:rPr lang="en-US" sz="12800" baseline="30000" dirty="0" smtClean="0"/>
              <a:t>0</a:t>
            </a:r>
            <a:r>
              <a:rPr lang="en-US" sz="12800" dirty="0" smtClean="0"/>
              <a:t>β</a:t>
            </a:r>
            <a:r>
              <a:rPr lang="en-US" sz="12800" baseline="-25000" dirty="0" smtClean="0"/>
              <a:t>-1</a:t>
            </a:r>
            <a:endParaRPr lang="en-US" sz="12800" dirty="0" smtClean="0"/>
          </a:p>
          <a:p>
            <a:pPr algn="l">
              <a:buNone/>
            </a:pPr>
            <a:r>
              <a:rPr lang="en-US" sz="12800" dirty="0" smtClean="0"/>
              <a:t> </a:t>
            </a:r>
          </a:p>
          <a:p>
            <a:pPr algn="l">
              <a:buNone/>
            </a:pPr>
            <a:r>
              <a:rPr lang="en-US" sz="12800" baseline="30000" dirty="0" smtClean="0"/>
              <a:t>18</a:t>
            </a:r>
            <a:r>
              <a:rPr lang="en-US" sz="12800" dirty="0" smtClean="0"/>
              <a:t>F</a:t>
            </a:r>
            <a:r>
              <a:rPr lang="en-US" sz="12800" baseline="-25000" dirty="0" smtClean="0"/>
              <a:t>9</a:t>
            </a:r>
            <a:r>
              <a:rPr lang="en-US" sz="12800" dirty="0" smtClean="0"/>
              <a:t> =&gt;</a:t>
            </a:r>
            <a:r>
              <a:rPr lang="en-US" sz="12800" baseline="30000" dirty="0" smtClean="0"/>
              <a:t>18</a:t>
            </a:r>
            <a:r>
              <a:rPr lang="en-US" sz="12800" dirty="0" smtClean="0"/>
              <a:t>O</a:t>
            </a:r>
            <a:r>
              <a:rPr lang="en-US" sz="12800" baseline="-25000" dirty="0" smtClean="0"/>
              <a:t>8</a:t>
            </a:r>
            <a:r>
              <a:rPr lang="en-US" sz="12800" dirty="0" smtClean="0"/>
              <a:t> + </a:t>
            </a:r>
            <a:r>
              <a:rPr lang="en-US" sz="12800" baseline="30000" dirty="0" smtClean="0"/>
              <a:t>0</a:t>
            </a:r>
            <a:r>
              <a:rPr lang="en-US" sz="12800" dirty="0" smtClean="0"/>
              <a:t>β</a:t>
            </a:r>
            <a:r>
              <a:rPr lang="en-US" sz="12800" baseline="-25000" dirty="0" smtClean="0"/>
              <a:t>+1</a:t>
            </a:r>
            <a:endParaRPr lang="en-US" sz="12800" dirty="0" smtClean="0"/>
          </a:p>
          <a:p>
            <a:pPr algn="l">
              <a:buNone/>
            </a:pPr>
            <a:r>
              <a:rPr lang="en-US" sz="12800" baseline="-25000" dirty="0" smtClean="0">
                <a:solidFill>
                  <a:srgbClr val="FF0000"/>
                </a:solidFill>
              </a:rPr>
              <a:t>Ex .Balance each of the following nuclear equation ?</a:t>
            </a:r>
            <a:endParaRPr lang="en-US" sz="12800" dirty="0" smtClean="0">
              <a:solidFill>
                <a:srgbClr val="FF0000"/>
              </a:solidFill>
            </a:endParaRPr>
          </a:p>
          <a:p>
            <a:pPr algn="l">
              <a:buNone/>
            </a:pPr>
            <a:r>
              <a:rPr lang="en-US" sz="12800" baseline="30000" dirty="0" smtClean="0"/>
              <a:t> 40</a:t>
            </a:r>
            <a:r>
              <a:rPr lang="en-US" sz="12800" dirty="0" smtClean="0"/>
              <a:t>K</a:t>
            </a:r>
            <a:r>
              <a:rPr lang="en-US" sz="12800" baseline="-25000" dirty="0" smtClean="0"/>
              <a:t>19</a:t>
            </a:r>
            <a:r>
              <a:rPr lang="en-US" sz="12800" dirty="0" smtClean="0"/>
              <a:t> =&gt;</a:t>
            </a:r>
            <a:r>
              <a:rPr lang="en-US" sz="12800" baseline="30000" dirty="0" smtClean="0"/>
              <a:t>40</a:t>
            </a:r>
            <a:r>
              <a:rPr lang="en-US" sz="12800" dirty="0" smtClean="0"/>
              <a:t>Ca</a:t>
            </a:r>
            <a:r>
              <a:rPr lang="en-US" sz="12800" baseline="-25000" dirty="0" smtClean="0"/>
              <a:t>20</a:t>
            </a:r>
            <a:r>
              <a:rPr lang="en-US" sz="12800" dirty="0" smtClean="0"/>
              <a:t> + X</a:t>
            </a:r>
          </a:p>
          <a:p>
            <a:pPr algn="l">
              <a:buNone/>
            </a:pPr>
            <a:r>
              <a:rPr lang="en-US" sz="12800" baseline="-25000" dirty="0" smtClean="0"/>
              <a:t> </a:t>
            </a:r>
            <a:endParaRPr lang="en-US" sz="12800" dirty="0" smtClean="0"/>
          </a:p>
          <a:p>
            <a:pPr algn="l">
              <a:buNone/>
            </a:pPr>
            <a:r>
              <a:rPr lang="en-US" sz="12800" baseline="30000" dirty="0" smtClean="0"/>
              <a:t>224</a:t>
            </a:r>
            <a:r>
              <a:rPr lang="en-US" sz="12800" dirty="0" smtClean="0"/>
              <a:t>Ra</a:t>
            </a:r>
            <a:r>
              <a:rPr lang="en-US" sz="12800" baseline="-25000" dirty="0" smtClean="0"/>
              <a:t>88</a:t>
            </a:r>
            <a:r>
              <a:rPr lang="en-US" sz="12800" dirty="0" smtClean="0"/>
              <a:t> =&gt;</a:t>
            </a:r>
            <a:r>
              <a:rPr lang="en-US" sz="12800" baseline="30000" dirty="0" smtClean="0"/>
              <a:t>220</a:t>
            </a:r>
            <a:r>
              <a:rPr lang="en-US" sz="12800" dirty="0" smtClean="0"/>
              <a:t>Rn</a:t>
            </a:r>
            <a:r>
              <a:rPr lang="en-US" sz="12800" baseline="-25000" dirty="0" smtClean="0"/>
              <a:t>86</a:t>
            </a:r>
            <a:r>
              <a:rPr lang="en-US" sz="12800" dirty="0" smtClean="0"/>
              <a:t> + X</a:t>
            </a:r>
          </a:p>
          <a:p>
            <a:pPr algn="l"/>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2976" y="836712"/>
            <a:ext cx="7543824" cy="5289451"/>
          </a:xfrm>
        </p:spPr>
        <p:txBody>
          <a:bodyPr>
            <a:normAutofit/>
          </a:bodyPr>
          <a:lstStyle/>
          <a:p>
            <a:pPr algn="l"/>
            <a:r>
              <a:rPr lang="en-US" dirty="0" smtClean="0">
                <a:solidFill>
                  <a:srgbClr val="FF0000"/>
                </a:solidFill>
              </a:rPr>
              <a:t>Half –life (t1/2)</a:t>
            </a:r>
          </a:p>
          <a:p>
            <a:pPr algn="l"/>
            <a:endParaRPr lang="en-US" dirty="0" smtClean="0"/>
          </a:p>
          <a:p>
            <a:pPr algn="l">
              <a:buNone/>
            </a:pPr>
            <a:r>
              <a:rPr lang="en-US" dirty="0" smtClean="0"/>
              <a:t>Is the time required for one-half of a given quantity of substance to undergo change . Each isotope has a characteristic half-life rang from milliseconds to several billion years. </a:t>
            </a:r>
          </a:p>
          <a:p>
            <a:pPr algn="l">
              <a:buNone/>
            </a:pPr>
            <a:r>
              <a:rPr lang="en-US" dirty="0" smtClean="0"/>
              <a:t>The importance of the half-life of radioactive isotope is that it tells us  how long a sample of the isotope will exist.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548680"/>
            <a:ext cx="7841060" cy="5952154"/>
          </a:xfrm>
        </p:spPr>
        <p:txBody>
          <a:bodyPr>
            <a:normAutofit fontScale="77500" lnSpcReduction="20000"/>
          </a:bodyPr>
          <a:lstStyle/>
          <a:p>
            <a:pPr algn="l"/>
            <a:r>
              <a:rPr lang="en-US" sz="4100" dirty="0" smtClean="0">
                <a:solidFill>
                  <a:srgbClr val="FF0000"/>
                </a:solidFill>
              </a:rPr>
              <a:t>Example</a:t>
            </a:r>
          </a:p>
          <a:p>
            <a:pPr algn="l"/>
            <a:endParaRPr lang="en-US" dirty="0" smtClean="0"/>
          </a:p>
          <a:p>
            <a:pPr algn="l">
              <a:buNone/>
            </a:pPr>
            <a:r>
              <a:rPr lang="en-US" dirty="0" smtClean="0"/>
              <a:t>A </a:t>
            </a:r>
            <a:r>
              <a:rPr lang="en-US" dirty="0" smtClean="0">
                <a:solidFill>
                  <a:srgbClr val="FF0000"/>
                </a:solidFill>
              </a:rPr>
              <a:t>50</a:t>
            </a:r>
            <a:r>
              <a:rPr lang="en-US" dirty="0" smtClean="0"/>
              <a:t> mg supply of iodine-131,used in hospitals in the treatment of  </a:t>
            </a:r>
            <a:r>
              <a:rPr lang="en-US" dirty="0" err="1" smtClean="0"/>
              <a:t>hyperthyroidism,was</a:t>
            </a:r>
            <a:r>
              <a:rPr lang="en-US" dirty="0" smtClean="0"/>
              <a:t> stored for </a:t>
            </a:r>
            <a:r>
              <a:rPr lang="en-US" dirty="0" smtClean="0">
                <a:solidFill>
                  <a:srgbClr val="FF0000"/>
                </a:solidFill>
              </a:rPr>
              <a:t>32.4</a:t>
            </a:r>
            <a:r>
              <a:rPr lang="en-US" dirty="0" smtClean="0"/>
              <a:t> </a:t>
            </a:r>
            <a:r>
              <a:rPr lang="en-US" dirty="0" err="1" smtClean="0"/>
              <a:t>days.If</a:t>
            </a:r>
            <a:r>
              <a:rPr lang="en-US" dirty="0" smtClean="0"/>
              <a:t> the half-life of iodine-131is</a:t>
            </a:r>
            <a:r>
              <a:rPr lang="en-US" dirty="0" smtClean="0">
                <a:solidFill>
                  <a:srgbClr val="FF0000"/>
                </a:solidFill>
              </a:rPr>
              <a:t> 8.1</a:t>
            </a:r>
            <a:r>
              <a:rPr lang="en-US" dirty="0" smtClean="0"/>
              <a:t>days,how many milligrams remain?</a:t>
            </a:r>
          </a:p>
          <a:p>
            <a:pPr algn="l"/>
            <a:r>
              <a:rPr lang="en-US" sz="4600" u="sng" dirty="0" smtClean="0">
                <a:solidFill>
                  <a:srgbClr val="FF0000"/>
                </a:solidFill>
              </a:rPr>
              <a:t>Solution:</a:t>
            </a:r>
            <a:endParaRPr lang="en-US" dirty="0" smtClean="0">
              <a:solidFill>
                <a:srgbClr val="FF0000"/>
              </a:solidFill>
            </a:endParaRPr>
          </a:p>
          <a:p>
            <a:pPr algn="l">
              <a:buNone/>
            </a:pPr>
            <a:r>
              <a:rPr lang="en-US" dirty="0" smtClean="0"/>
              <a:t>N=time of stored×1/t</a:t>
            </a:r>
            <a:r>
              <a:rPr lang="en-US" baseline="-25000" dirty="0" smtClean="0"/>
              <a:t>1/2</a:t>
            </a:r>
            <a:r>
              <a:rPr lang="en-US" dirty="0" smtClean="0"/>
              <a:t>                   (N=number of decay)</a:t>
            </a:r>
          </a:p>
          <a:p>
            <a:pPr algn="l">
              <a:buNone/>
            </a:pPr>
            <a:r>
              <a:rPr lang="en-US" dirty="0" smtClean="0"/>
              <a:t>    =32.4days×1/8.1days</a:t>
            </a:r>
          </a:p>
          <a:p>
            <a:pPr algn="l">
              <a:buNone/>
            </a:pPr>
            <a:r>
              <a:rPr lang="en-US" dirty="0" smtClean="0"/>
              <a:t>    =</a:t>
            </a:r>
            <a:r>
              <a:rPr lang="en-US" dirty="0" smtClean="0">
                <a:solidFill>
                  <a:srgbClr val="FF0000"/>
                </a:solidFill>
              </a:rPr>
              <a:t>4</a:t>
            </a:r>
          </a:p>
          <a:p>
            <a:pPr algn="l">
              <a:buNone/>
            </a:pPr>
            <a:r>
              <a:rPr lang="en-US" dirty="0" smtClean="0"/>
              <a:t>Then calculate the amount remaining</a:t>
            </a:r>
          </a:p>
          <a:p>
            <a:pPr algn="l">
              <a:buNone/>
            </a:pPr>
            <a:r>
              <a:rPr lang="en-US" dirty="0" smtClean="0"/>
              <a:t>50mg-----25mg--------12.5mg-----6.25mg-------3.13mg</a:t>
            </a:r>
          </a:p>
          <a:p>
            <a:pPr algn="l">
              <a:buNone/>
            </a:pPr>
            <a:r>
              <a:rPr lang="en-US" dirty="0" smtClean="0"/>
              <a:t>Hence,</a:t>
            </a:r>
            <a:r>
              <a:rPr lang="en-US" dirty="0" smtClean="0">
                <a:solidFill>
                  <a:srgbClr val="FF0000"/>
                </a:solidFill>
              </a:rPr>
              <a:t>3.13</a:t>
            </a:r>
            <a:r>
              <a:rPr lang="en-US" dirty="0" smtClean="0"/>
              <a:t>mg of iodine-131 remain after 32.4 days. </a:t>
            </a:r>
          </a:p>
          <a:p>
            <a:pPr algn="l">
              <a:buNone/>
            </a:pPr>
            <a:r>
              <a:rPr lang="en-US"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1538" y="476672"/>
            <a:ext cx="7615262" cy="5738410"/>
          </a:xfrm>
        </p:spPr>
        <p:txBody>
          <a:bodyPr/>
          <a:lstStyle/>
          <a:p>
            <a:pPr algn="l"/>
            <a:endParaRPr lang="en-US" b="1" dirty="0" smtClean="0">
              <a:solidFill>
                <a:srgbClr val="FF0000"/>
              </a:solidFill>
            </a:endParaRPr>
          </a:p>
          <a:p>
            <a:pPr algn="l"/>
            <a:r>
              <a:rPr lang="en-US" b="1" dirty="0" smtClean="0">
                <a:solidFill>
                  <a:srgbClr val="FF0000"/>
                </a:solidFill>
              </a:rPr>
              <a:t>Biological Effects of Radiation</a:t>
            </a:r>
          </a:p>
          <a:p>
            <a:pPr algn="l"/>
            <a:endParaRPr lang="en-US" b="1" dirty="0" smtClean="0">
              <a:solidFill>
                <a:srgbClr val="FF0000"/>
              </a:solidFill>
            </a:endParaRPr>
          </a:p>
          <a:p>
            <a:pPr algn="l">
              <a:buNone/>
            </a:pPr>
            <a:r>
              <a:rPr lang="en-US" dirty="0" smtClean="0"/>
              <a:t>The action of radiation on the cell is classified as either :</a:t>
            </a:r>
          </a:p>
          <a:p>
            <a:pPr algn="l">
              <a:buNone/>
            </a:pPr>
            <a:r>
              <a:rPr lang="en-US" dirty="0" smtClean="0">
                <a:solidFill>
                  <a:srgbClr val="FF0000"/>
                </a:solidFill>
              </a:rPr>
              <a:t>1</a:t>
            </a:r>
            <a:r>
              <a:rPr lang="en-US" dirty="0" smtClean="0"/>
              <a:t>-Direct  effect</a:t>
            </a:r>
          </a:p>
          <a:p>
            <a:pPr algn="l">
              <a:buNone/>
            </a:pPr>
            <a:r>
              <a:rPr lang="en-US" dirty="0" smtClean="0">
                <a:solidFill>
                  <a:srgbClr val="FF0000"/>
                </a:solidFill>
              </a:rPr>
              <a:t>2</a:t>
            </a:r>
            <a:r>
              <a:rPr lang="en-US" dirty="0" smtClean="0"/>
              <a:t>- Indirect effect</a:t>
            </a:r>
            <a:endParaRPr lang="ar-IQ"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500042"/>
            <a:ext cx="8143900" cy="5857916"/>
          </a:xfrm>
        </p:spPr>
        <p:txBody>
          <a:bodyPr>
            <a:normAutofit/>
          </a:bodyPr>
          <a:lstStyle/>
          <a:p>
            <a:pPr algn="l"/>
            <a:r>
              <a:rPr lang="en-US" b="1" dirty="0" smtClean="0">
                <a:solidFill>
                  <a:srgbClr val="FF0000"/>
                </a:solidFill>
              </a:rPr>
              <a:t>Direct effect</a:t>
            </a:r>
          </a:p>
          <a:p>
            <a:pPr algn="l">
              <a:buNone/>
            </a:pPr>
            <a:r>
              <a:rPr lang="en-US" dirty="0" smtClean="0">
                <a:solidFill>
                  <a:srgbClr val="FF0000"/>
                </a:solidFill>
              </a:rPr>
              <a:t>1-</a:t>
            </a:r>
            <a:r>
              <a:rPr lang="en-US" dirty="0" smtClean="0"/>
              <a:t>Radiation directly attacks the DNA of the water molecule and ionizes water molecule electrons are release</a:t>
            </a:r>
            <a:endParaRPr lang="en-US" b="1" dirty="0" smtClean="0"/>
          </a:p>
          <a:p>
            <a:pPr algn="l">
              <a:buNone/>
            </a:pPr>
            <a:r>
              <a:rPr lang="en-US" dirty="0" smtClean="0">
                <a:solidFill>
                  <a:srgbClr val="FF0000"/>
                </a:solidFill>
              </a:rPr>
              <a:t>2</a:t>
            </a:r>
            <a:r>
              <a:rPr lang="en-US" dirty="0" smtClean="0"/>
              <a:t>- The ionized water molecules can react</a:t>
            </a:r>
          </a:p>
          <a:p>
            <a:pPr algn="l">
              <a:buNone/>
            </a:pPr>
            <a:r>
              <a:rPr lang="en-US" dirty="0" smtClean="0"/>
              <a:t>further - forming highly reactive molecules such as hydrogen peroxide(H</a:t>
            </a:r>
            <a:r>
              <a:rPr lang="en-US" sz="2000" dirty="0" smtClean="0"/>
              <a:t>2</a:t>
            </a:r>
            <a:r>
              <a:rPr lang="en-US" dirty="0" smtClean="0"/>
              <a:t>O</a:t>
            </a:r>
            <a:r>
              <a:rPr lang="en-US" sz="2000" dirty="0" smtClean="0"/>
              <a:t>2</a:t>
            </a:r>
            <a:r>
              <a:rPr lang="en-US" dirty="0" smtClean="0"/>
              <a:t>), or radicals such as </a:t>
            </a:r>
            <a:r>
              <a:rPr lang="en-US" dirty="0" err="1" smtClean="0"/>
              <a:t>hydroperoxyl</a:t>
            </a:r>
            <a:r>
              <a:rPr lang="en-US" dirty="0" smtClean="0"/>
              <a:t>(O2H</a:t>
            </a:r>
            <a:r>
              <a:rPr lang="en-US" dirty="0" smtClean="0"/>
              <a:t>).</a:t>
            </a:r>
          </a:p>
          <a:p>
            <a:pPr algn="l">
              <a:buNone/>
            </a:pPr>
            <a:r>
              <a:rPr lang="en-US" dirty="0" smtClean="0">
                <a:solidFill>
                  <a:srgbClr val="FF0000"/>
                </a:solidFill>
              </a:rPr>
              <a:t> 3</a:t>
            </a:r>
            <a:r>
              <a:rPr lang="en-US" dirty="0" smtClean="0"/>
              <a:t>-Biologic chain reaction occurring.</a:t>
            </a:r>
          </a:p>
          <a:p>
            <a:pPr algn="l"/>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500042"/>
            <a:ext cx="7472386" cy="5626121"/>
          </a:xfrm>
        </p:spPr>
        <p:txBody>
          <a:bodyPr/>
          <a:lstStyle/>
          <a:p>
            <a:pPr algn="l">
              <a:buNone/>
            </a:pPr>
            <a:endParaRPr lang="en-US" b="1" dirty="0" smtClean="0">
              <a:solidFill>
                <a:srgbClr val="FF0000"/>
              </a:solidFill>
            </a:endParaRPr>
          </a:p>
          <a:p>
            <a:pPr algn="l">
              <a:buNone/>
            </a:pPr>
            <a:r>
              <a:rPr lang="en-US" b="1" dirty="0" smtClean="0">
                <a:solidFill>
                  <a:srgbClr val="FF0000"/>
                </a:solidFill>
              </a:rPr>
              <a:t>Indirect Attack</a:t>
            </a:r>
          </a:p>
          <a:p>
            <a:pPr algn="l">
              <a:buNone/>
            </a:pPr>
            <a:r>
              <a:rPr lang="en-US" dirty="0" smtClean="0"/>
              <a:t>When free radicals produced by the interaction of radiation with water molecules act on a vital molecule such as DNA, the damaging action of the ionization radiation is indirect.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dna.png"/>
          <p:cNvPicPr>
            <a:picLocks noGrp="1" noChangeAspect="1"/>
          </p:cNvPicPr>
          <p:nvPr>
            <p:ph idx="1"/>
          </p:nvPr>
        </p:nvPicPr>
        <p:blipFill>
          <a:blip r:embed="rId2" cstate="print"/>
          <a:stretch>
            <a:fillRect/>
          </a:stretch>
        </p:blipFill>
        <p:spPr>
          <a:xfrm>
            <a:off x="1102249" y="357166"/>
            <a:ext cx="8041751" cy="6143668"/>
          </a:xfrm>
        </p:spPr>
      </p:pic>
      <p:sp>
        <p:nvSpPr>
          <p:cNvPr id="8" name="مربع نص 7"/>
          <p:cNvSpPr txBox="1"/>
          <p:nvPr/>
        </p:nvSpPr>
        <p:spPr>
          <a:xfrm>
            <a:off x="1357290" y="5877272"/>
            <a:ext cx="1643074" cy="369332"/>
          </a:xfrm>
          <a:prstGeom prst="rect">
            <a:avLst/>
          </a:prstGeom>
          <a:noFill/>
        </p:spPr>
        <p:txBody>
          <a:bodyPr wrap="square" rtlCol="1">
            <a:spAutoFit/>
          </a:bodyPr>
          <a:lstStyle/>
          <a:p>
            <a:r>
              <a:rPr lang="en-US" dirty="0" smtClean="0"/>
              <a:t>Direct effect</a:t>
            </a:r>
            <a:endParaRPr lang="ar-IQ" dirty="0"/>
          </a:p>
        </p:txBody>
      </p:sp>
      <p:sp>
        <p:nvSpPr>
          <p:cNvPr id="9" name="مربع نص 8"/>
          <p:cNvSpPr txBox="1"/>
          <p:nvPr/>
        </p:nvSpPr>
        <p:spPr>
          <a:xfrm>
            <a:off x="6572264" y="5643578"/>
            <a:ext cx="1714511" cy="369332"/>
          </a:xfrm>
          <a:prstGeom prst="rect">
            <a:avLst/>
          </a:prstGeom>
          <a:noFill/>
        </p:spPr>
        <p:txBody>
          <a:bodyPr wrap="square" rtlCol="1">
            <a:spAutoFit/>
          </a:bodyPr>
          <a:lstStyle/>
          <a:p>
            <a:r>
              <a:rPr lang="en-US" dirty="0" smtClean="0"/>
              <a:t>Indirect effect</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85000" lnSpcReduction="10000"/>
          </a:bodyPr>
          <a:lstStyle/>
          <a:p>
            <a:pPr algn="l">
              <a:buNone/>
            </a:pPr>
            <a:r>
              <a:rPr lang="en-US" sz="3600" b="1" u="sng" dirty="0" smtClean="0">
                <a:solidFill>
                  <a:schemeClr val="accent6"/>
                </a:solidFill>
              </a:rPr>
              <a:t>Nuclear radiation</a:t>
            </a:r>
          </a:p>
          <a:p>
            <a:pPr algn="l">
              <a:buNone/>
            </a:pPr>
            <a:r>
              <a:rPr lang="en-US" sz="3600" dirty="0" smtClean="0"/>
              <a:t> Is defined as the energy particles or rays that are given off from a radioactive element, during reactions that involve the nucleus  of an atom. </a:t>
            </a:r>
          </a:p>
          <a:p>
            <a:pPr algn="l">
              <a:buNone/>
            </a:pPr>
            <a:r>
              <a:rPr lang="en-US" sz="3600" b="1" dirty="0" smtClean="0"/>
              <a:t>Examples: </a:t>
            </a:r>
            <a:r>
              <a:rPr lang="en-US" sz="3600" dirty="0" smtClean="0"/>
              <a:t>During the fission of U-235 the nuclear radiation that is released contains neutrons and gamma ray photons.</a:t>
            </a:r>
          </a:p>
          <a:p>
            <a:pPr algn="l">
              <a:buNone/>
            </a:pPr>
            <a:endParaRPr lang="en-US" dirty="0" smtClean="0"/>
          </a:p>
          <a:p>
            <a:pPr algn="l">
              <a:buNone/>
            </a:pPr>
            <a:r>
              <a:rPr lang="en-US" sz="3600" b="1" u="sng" dirty="0" smtClean="0">
                <a:solidFill>
                  <a:schemeClr val="accent6"/>
                </a:solidFill>
              </a:rPr>
              <a:t>Isotopes</a:t>
            </a:r>
            <a:r>
              <a:rPr lang="en-US" b="1" u="sng" dirty="0" smtClean="0"/>
              <a:t>:</a:t>
            </a:r>
            <a:r>
              <a:rPr lang="en-US" dirty="0" smtClean="0"/>
              <a:t> </a:t>
            </a:r>
          </a:p>
          <a:p>
            <a:pPr algn="l">
              <a:buNone/>
            </a:pPr>
            <a:r>
              <a:rPr lang="en-US" dirty="0" smtClean="0"/>
              <a:t>Atoms of the same element that have different masses because they have different number of neutrons</a:t>
            </a:r>
          </a:p>
          <a:p>
            <a:pPr algn="l">
              <a:buNone/>
            </a:pPr>
            <a:endParaRPr lang="ar-IQ" dirty="0" smtClean="0"/>
          </a:p>
          <a:p>
            <a:endParaRPr lang="ar-IQ"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rPr>
              <a:t>There are 3 main uses of </a:t>
            </a:r>
            <a:r>
              <a:rPr lang="en-US" b="1" u="sng" dirty="0" err="1" smtClean="0">
                <a:solidFill>
                  <a:srgbClr val="FF0000"/>
                </a:solidFill>
              </a:rPr>
              <a:t>ionising</a:t>
            </a:r>
            <a:r>
              <a:rPr lang="en-US" b="1" u="sng" dirty="0" smtClean="0">
                <a:solidFill>
                  <a:srgbClr val="FF0000"/>
                </a:solidFill>
              </a:rPr>
              <a:t> radiation</a:t>
            </a:r>
            <a:r>
              <a:rPr lang="en-US" dirty="0" smtClean="0">
                <a:solidFill>
                  <a:srgbClr val="FF0000"/>
                </a:solidFill>
              </a:rPr>
              <a:t> in medicine:</a:t>
            </a:r>
            <a:endParaRPr lang="ar-IQ" dirty="0">
              <a:solidFill>
                <a:srgbClr val="FF0000"/>
              </a:solidFill>
            </a:endParaRPr>
          </a:p>
        </p:txBody>
      </p:sp>
      <p:sp>
        <p:nvSpPr>
          <p:cNvPr id="3" name="عنصر نائب للمحتوى 2"/>
          <p:cNvSpPr>
            <a:spLocks noGrp="1"/>
          </p:cNvSpPr>
          <p:nvPr>
            <p:ph idx="1"/>
          </p:nvPr>
        </p:nvSpPr>
        <p:spPr>
          <a:xfrm>
            <a:off x="1285852" y="1711349"/>
            <a:ext cx="7400948" cy="4525963"/>
          </a:xfrm>
        </p:spPr>
        <p:txBody>
          <a:bodyPr/>
          <a:lstStyle/>
          <a:p>
            <a:pPr algn="l"/>
            <a:r>
              <a:rPr lang="en-US" dirty="0" smtClean="0"/>
              <a:t>Treatment</a:t>
            </a:r>
          </a:p>
          <a:p>
            <a:pPr algn="l">
              <a:buFontTx/>
              <a:buNone/>
            </a:pPr>
            <a:endParaRPr lang="en-US" dirty="0" smtClean="0"/>
          </a:p>
          <a:p>
            <a:pPr algn="l"/>
            <a:r>
              <a:rPr lang="en-US" dirty="0" smtClean="0"/>
              <a:t>Diagnosis</a:t>
            </a:r>
          </a:p>
          <a:p>
            <a:pPr algn="l">
              <a:buFontTx/>
              <a:buNone/>
            </a:pPr>
            <a:endParaRPr lang="en-US" dirty="0" smtClean="0"/>
          </a:p>
          <a:p>
            <a:pPr algn="l"/>
            <a:r>
              <a:rPr lang="en-US" dirty="0" err="1" smtClean="0"/>
              <a:t>Sterilisation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The aims of radiation therapy</a:t>
            </a:r>
            <a:endParaRPr lang="ar-IQ" dirty="0">
              <a:solidFill>
                <a:srgbClr val="FF0000"/>
              </a:solidFill>
            </a:endParaRPr>
          </a:p>
        </p:txBody>
      </p:sp>
      <p:sp>
        <p:nvSpPr>
          <p:cNvPr id="3" name="عنصر نائب للمحتوى 2"/>
          <p:cNvSpPr>
            <a:spLocks noGrp="1"/>
          </p:cNvSpPr>
          <p:nvPr>
            <p:ph idx="1"/>
          </p:nvPr>
        </p:nvSpPr>
        <p:spPr/>
        <p:txBody>
          <a:bodyPr>
            <a:noAutofit/>
          </a:bodyPr>
          <a:lstStyle/>
          <a:p>
            <a:pPr algn="l">
              <a:buNone/>
            </a:pPr>
            <a:r>
              <a:rPr lang="en-US" dirty="0" smtClean="0"/>
              <a:t>The aim of radiation therapy is to cause damage to the cancerous cells whilst minimizing the risk to surrounding healthy tissue.  </a:t>
            </a:r>
            <a:endParaRPr lang="ar-IQ" dirty="0" smtClean="0"/>
          </a:p>
          <a:p>
            <a:pPr algn="l">
              <a:buNone/>
            </a:pPr>
            <a:r>
              <a:rPr lang="en-US" dirty="0" smtClean="0"/>
              <a:t>The damage inflicted by radiation therapy causes the cancerous cells to stop reproducing and thus the tumor shrink</a:t>
            </a:r>
            <a:endParaRPr lang="ar-IQ" dirty="0" smtClean="0"/>
          </a:p>
          <a:p>
            <a:pPr algn="l"/>
            <a:endParaRPr lang="ar-IQ"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511156"/>
          </a:xfrm>
        </p:spPr>
        <p:txBody>
          <a:bodyPr>
            <a:normAutofit fontScale="90000"/>
          </a:bodyPr>
          <a:lstStyle/>
          <a:p>
            <a:r>
              <a:rPr lang="en-US" dirty="0" smtClean="0">
                <a:solidFill>
                  <a:srgbClr val="FF0000"/>
                </a:solidFill>
              </a:rPr>
              <a:t>Diagnosis</a:t>
            </a:r>
            <a:endParaRPr lang="ar-IQ" dirty="0">
              <a:solidFill>
                <a:srgbClr val="FF0000"/>
              </a:solidFill>
            </a:endParaRPr>
          </a:p>
        </p:txBody>
      </p:sp>
      <p:sp>
        <p:nvSpPr>
          <p:cNvPr id="3" name="عنصر نائب للمحتوى 2"/>
          <p:cNvSpPr>
            <a:spLocks noGrp="1"/>
          </p:cNvSpPr>
          <p:nvPr>
            <p:ph idx="1"/>
          </p:nvPr>
        </p:nvSpPr>
        <p:spPr>
          <a:xfrm>
            <a:off x="1142976" y="1000108"/>
            <a:ext cx="7543824" cy="5572164"/>
          </a:xfrm>
        </p:spPr>
        <p:txBody>
          <a:bodyPr>
            <a:normAutofit/>
          </a:bodyPr>
          <a:lstStyle/>
          <a:p>
            <a:pPr algn="l">
              <a:buNone/>
            </a:pPr>
            <a:r>
              <a:rPr lang="en-GB" dirty="0" smtClean="0"/>
              <a:t>In nuclear medicine, a tracer is a radioactive substance which is taken into the body either, as an injection, or as a drink.  Such a substance is normally a gamma emitter which is detected and monitored.  </a:t>
            </a:r>
          </a:p>
          <a:p>
            <a:pPr algn="l">
              <a:buNone/>
            </a:pPr>
            <a:r>
              <a:rPr lang="en-GB" dirty="0" smtClean="0"/>
              <a:t>This gives an indication of any problems that may be present in body organs or tissues by how much, or how little, of the substance has been absorbed.</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rPr>
              <a:t>Factors which affect the choice of tracer</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l">
              <a:buNone/>
            </a:pPr>
            <a:r>
              <a:rPr lang="en-US" sz="4000" dirty="0" smtClean="0">
                <a:solidFill>
                  <a:srgbClr val="FF0000"/>
                </a:solidFill>
              </a:rPr>
              <a:t>1-</a:t>
            </a:r>
            <a:r>
              <a:rPr lang="en-US" sz="4000" dirty="0" smtClean="0"/>
              <a:t>They will concentrate in the organ, or tissue, which is to be examined.</a:t>
            </a:r>
          </a:p>
          <a:p>
            <a:pPr algn="l">
              <a:buNone/>
            </a:pPr>
            <a:r>
              <a:rPr lang="en-US" sz="4000" dirty="0" smtClean="0">
                <a:solidFill>
                  <a:srgbClr val="FF0000"/>
                </a:solidFill>
              </a:rPr>
              <a:t>2</a:t>
            </a:r>
            <a:r>
              <a:rPr lang="en-US" sz="4000" dirty="0" smtClean="0"/>
              <a:t>-They will lose their radioactivity (short t).</a:t>
            </a:r>
          </a:p>
          <a:p>
            <a:pPr algn="l">
              <a:buNone/>
            </a:pPr>
            <a:r>
              <a:rPr lang="en-US" sz="4000" dirty="0" smtClean="0">
                <a:solidFill>
                  <a:srgbClr val="FF0000"/>
                </a:solidFill>
              </a:rPr>
              <a:t>3-</a:t>
            </a:r>
            <a:r>
              <a:rPr lang="en-US" sz="4000" dirty="0" smtClean="0"/>
              <a:t>They emit gamma rays which will be detected outside the body.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1538" y="620688"/>
            <a:ext cx="7625606" cy="5760640"/>
          </a:xfrm>
        </p:spPr>
        <p:txBody>
          <a:bodyPr>
            <a:normAutofit lnSpcReduction="10000"/>
          </a:bodyPr>
          <a:lstStyle/>
          <a:p>
            <a:pPr algn="l"/>
            <a:r>
              <a:rPr lang="en-US" b="1" u="sng" dirty="0" smtClean="0">
                <a:solidFill>
                  <a:srgbClr val="FF0000"/>
                </a:solidFill>
              </a:rPr>
              <a:t>Medical application of radiation </a:t>
            </a:r>
            <a:endParaRPr lang="en-US" dirty="0" smtClean="0">
              <a:solidFill>
                <a:srgbClr val="FF0000"/>
              </a:solidFill>
            </a:endParaRPr>
          </a:p>
          <a:p>
            <a:pPr algn="l">
              <a:buNone/>
            </a:pPr>
            <a:r>
              <a:rPr lang="en-US" dirty="0" smtClean="0"/>
              <a:t>1- Determine whether or not organs are functioning normally, </a:t>
            </a:r>
          </a:p>
          <a:p>
            <a:pPr algn="l">
              <a:buNone/>
            </a:pPr>
            <a:r>
              <a:rPr lang="en-US" dirty="0" smtClean="0"/>
              <a:t>2-Show whether the blood supply to the heart is adequate, </a:t>
            </a:r>
          </a:p>
          <a:p>
            <a:pPr algn="l">
              <a:buNone/>
            </a:pPr>
            <a:r>
              <a:rPr lang="en-US" dirty="0" smtClean="0"/>
              <a:t>3-Detect cancers at an early stage, </a:t>
            </a:r>
          </a:p>
          <a:p>
            <a:pPr algn="l">
              <a:buNone/>
            </a:pPr>
            <a:r>
              <a:rPr lang="en-US" dirty="0" smtClean="0"/>
              <a:t>4-Locate a bone fracture before it can be seen on an X-ray.</a:t>
            </a:r>
          </a:p>
          <a:p>
            <a:pPr algn="l">
              <a:buNone/>
            </a:pPr>
            <a:r>
              <a:rPr lang="en-US" dirty="0" smtClean="0"/>
              <a:t>5-Determine the extent of cancer and assess the response of cancer to treatment, </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76664"/>
          </a:xfrm>
        </p:spPr>
        <p:txBody>
          <a:bodyPr>
            <a:normAutofit fontScale="25000" lnSpcReduction="20000"/>
          </a:bodyPr>
          <a:lstStyle/>
          <a:p>
            <a:pPr algn="l">
              <a:buNone/>
            </a:pPr>
            <a:r>
              <a:rPr lang="en-US" sz="16000" b="1" u="sng" dirty="0" smtClean="0">
                <a:solidFill>
                  <a:srgbClr val="FF0000"/>
                </a:solidFill>
              </a:rPr>
              <a:t>Isotope  Medical application</a:t>
            </a:r>
            <a:endParaRPr lang="en-US" sz="5100" dirty="0" smtClean="0">
              <a:solidFill>
                <a:srgbClr val="FF0000"/>
              </a:solidFill>
            </a:endParaRPr>
          </a:p>
          <a:p>
            <a:pPr algn="l">
              <a:buNone/>
            </a:pPr>
            <a:r>
              <a:rPr lang="en-US" dirty="0" smtClean="0"/>
              <a:t> </a:t>
            </a:r>
            <a:r>
              <a:rPr lang="en-US" sz="5100" dirty="0" smtClean="0"/>
              <a:t>           </a:t>
            </a:r>
            <a:r>
              <a:rPr lang="en-US" sz="9600" dirty="0" smtClean="0">
                <a:solidFill>
                  <a:srgbClr val="FF0000"/>
                </a:solidFill>
              </a:rPr>
              <a:t> Fe-59</a:t>
            </a:r>
            <a:r>
              <a:rPr lang="en-US" sz="9600" dirty="0" smtClean="0"/>
              <a:t>    Measurement  the rate of formation and lifetime of    red blood cells</a:t>
            </a:r>
          </a:p>
          <a:p>
            <a:pPr algn="l">
              <a:buNone/>
            </a:pPr>
            <a:r>
              <a:rPr lang="en-US" sz="9600" dirty="0" smtClean="0"/>
              <a:t>         </a:t>
            </a:r>
            <a:r>
              <a:rPr lang="en-US" sz="9600" dirty="0" smtClean="0">
                <a:solidFill>
                  <a:srgbClr val="FF0000"/>
                </a:solidFill>
              </a:rPr>
              <a:t>Tc-99  </a:t>
            </a:r>
            <a:r>
              <a:rPr lang="en-US" sz="9600" dirty="0" smtClean="0"/>
              <a:t>     Used to image the </a:t>
            </a:r>
            <a:r>
              <a:rPr lang="en-US" sz="9600" dirty="0" err="1" smtClean="0"/>
              <a:t>brain,heart,liver,lungs,spleen</a:t>
            </a:r>
            <a:endParaRPr lang="en-US" sz="9600" dirty="0" smtClean="0"/>
          </a:p>
          <a:p>
            <a:pPr algn="l">
              <a:buNone/>
            </a:pPr>
            <a:r>
              <a:rPr lang="en-US" sz="9600" dirty="0" smtClean="0"/>
              <a:t>and other organ</a:t>
            </a:r>
          </a:p>
          <a:p>
            <a:pPr algn="l">
              <a:buNone/>
            </a:pPr>
            <a:r>
              <a:rPr lang="en-US" sz="9600" dirty="0" smtClean="0"/>
              <a:t>         </a:t>
            </a:r>
            <a:r>
              <a:rPr lang="en-US" sz="9600" dirty="0" smtClean="0">
                <a:solidFill>
                  <a:srgbClr val="FF0000"/>
                </a:solidFill>
              </a:rPr>
              <a:t>Na-24 </a:t>
            </a:r>
            <a:r>
              <a:rPr lang="en-US" sz="9600" dirty="0" smtClean="0"/>
              <a:t>      Used to study the circulatory system  </a:t>
            </a:r>
          </a:p>
          <a:p>
            <a:pPr algn="l">
              <a:buNone/>
            </a:pPr>
            <a:r>
              <a:rPr lang="en-US" sz="9600" dirty="0" smtClean="0"/>
              <a:t>        </a:t>
            </a:r>
            <a:r>
              <a:rPr lang="en-US" sz="9600" dirty="0" smtClean="0">
                <a:solidFill>
                  <a:srgbClr val="FF0000"/>
                </a:solidFill>
              </a:rPr>
              <a:t>Ce-141</a:t>
            </a:r>
            <a:r>
              <a:rPr lang="en-US" sz="9600" dirty="0" smtClean="0"/>
              <a:t>     Gastrointestinal tract diagnosis; measuring </a:t>
            </a:r>
          </a:p>
          <a:p>
            <a:pPr algn="l">
              <a:buNone/>
            </a:pPr>
            <a:r>
              <a:rPr lang="en-US" sz="9600" dirty="0" smtClean="0"/>
              <a:t>myocardial flow.</a:t>
            </a:r>
          </a:p>
          <a:p>
            <a:pPr algn="l">
              <a:buNone/>
            </a:pPr>
            <a:r>
              <a:rPr lang="en-US" sz="9600" dirty="0" smtClean="0"/>
              <a:t>        </a:t>
            </a:r>
            <a:r>
              <a:rPr lang="en-US" sz="9600" dirty="0" smtClean="0">
                <a:solidFill>
                  <a:srgbClr val="FF0000"/>
                </a:solidFill>
              </a:rPr>
              <a:t>I-123     </a:t>
            </a:r>
            <a:r>
              <a:rPr lang="en-US" sz="9600" dirty="0" smtClean="0"/>
              <a:t>      Imaging </a:t>
            </a:r>
            <a:r>
              <a:rPr lang="en-US" sz="9600" dirty="0" err="1" smtClean="0"/>
              <a:t>brain,thyroid,kidney</a:t>
            </a:r>
            <a:r>
              <a:rPr lang="en-US" sz="9600" dirty="0" smtClean="0"/>
              <a:t> and heart </a:t>
            </a:r>
          </a:p>
          <a:p>
            <a:pPr algn="l">
              <a:buNone/>
            </a:pPr>
            <a:r>
              <a:rPr lang="en-US" sz="9600" dirty="0" smtClean="0">
                <a:solidFill>
                  <a:srgbClr val="FF0000"/>
                </a:solidFill>
              </a:rPr>
              <a:t>        Sr-85</a:t>
            </a:r>
            <a:r>
              <a:rPr lang="en-US" sz="9600" dirty="0" smtClean="0"/>
              <a:t>                Detection of bone lesion; brain scans.</a:t>
            </a:r>
          </a:p>
          <a:p>
            <a:pPr algn="l">
              <a:buNone/>
            </a:pPr>
            <a:r>
              <a:rPr lang="en-US" sz="9600" dirty="0" smtClean="0">
                <a:solidFill>
                  <a:srgbClr val="FF0000"/>
                </a:solidFill>
              </a:rPr>
              <a:t>        Sr-89   </a:t>
            </a:r>
            <a:r>
              <a:rPr lang="en-US" sz="9600" dirty="0" smtClean="0"/>
              <a:t>              treatment of prostate cancer.</a:t>
            </a:r>
          </a:p>
          <a:p>
            <a:pPr algn="l"/>
            <a:endParaRPr lang="ar-IQ" sz="51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548680"/>
            <a:ext cx="8229600" cy="5112568"/>
          </a:xfrm>
        </p:spPr>
        <p:txBody>
          <a:bodyPr>
            <a:normAutofit fontScale="85000" lnSpcReduction="10000"/>
          </a:bodyPr>
          <a:lstStyle/>
          <a:p>
            <a:pPr algn="l"/>
            <a:r>
              <a:rPr lang="en-US" sz="3800" b="1" u="sng" dirty="0" smtClean="0">
                <a:solidFill>
                  <a:srgbClr val="FF0000"/>
                </a:solidFill>
              </a:rPr>
              <a:t>Radiation exposure and safety</a:t>
            </a:r>
            <a:endParaRPr lang="en-US" sz="3800" dirty="0" smtClean="0">
              <a:solidFill>
                <a:srgbClr val="FF0000"/>
              </a:solidFill>
            </a:endParaRPr>
          </a:p>
          <a:p>
            <a:pPr algn="l">
              <a:buNone/>
            </a:pPr>
            <a:r>
              <a:rPr lang="en-US" b="1" dirty="0" smtClean="0"/>
              <a:t> </a:t>
            </a:r>
            <a:endParaRPr lang="en-US" dirty="0" smtClean="0"/>
          </a:p>
          <a:p>
            <a:pPr algn="l">
              <a:buNone/>
            </a:pPr>
            <a:r>
              <a:rPr lang="en-US" b="1" dirty="0" smtClean="0"/>
              <a:t>1</a:t>
            </a:r>
            <a:r>
              <a:rPr lang="en-US" sz="3800" b="1" dirty="0" smtClean="0">
                <a:solidFill>
                  <a:srgbClr val="FF0000"/>
                </a:solidFill>
              </a:rPr>
              <a:t>-Magnitude of the half-life</a:t>
            </a:r>
            <a:endParaRPr lang="en-US" sz="3800" dirty="0" smtClean="0">
              <a:solidFill>
                <a:srgbClr val="FF0000"/>
              </a:solidFill>
            </a:endParaRPr>
          </a:p>
          <a:p>
            <a:pPr algn="l">
              <a:buNone/>
            </a:pPr>
            <a:r>
              <a:rPr lang="en-US" dirty="0" smtClean="0"/>
              <a:t>Radio isotopes selected should have a short half-life time and should be in the form of a compound that will be eliminated from the body shortly after its diagnosis.</a:t>
            </a:r>
          </a:p>
          <a:p>
            <a:pPr algn="l">
              <a:buNone/>
            </a:pPr>
            <a:r>
              <a:rPr lang="en-US" sz="3300" b="1" dirty="0" smtClean="0">
                <a:solidFill>
                  <a:srgbClr val="FF0000"/>
                </a:solidFill>
              </a:rPr>
              <a:t>2-Types of radiation emitted</a:t>
            </a:r>
            <a:endParaRPr lang="en-US" sz="3300" dirty="0" smtClean="0">
              <a:solidFill>
                <a:srgbClr val="FF0000"/>
              </a:solidFill>
            </a:endParaRPr>
          </a:p>
          <a:p>
            <a:pPr algn="l">
              <a:buNone/>
            </a:pPr>
            <a:r>
              <a:rPr lang="en-US" dirty="0" smtClean="0"/>
              <a:t>Radio isotope emitting α-particles is not generally used, because it has too low penetrating power to be detected outside the </a:t>
            </a:r>
            <a:r>
              <a:rPr lang="en-US" dirty="0" err="1" smtClean="0"/>
              <a:t>body.β</a:t>
            </a:r>
            <a:r>
              <a:rPr lang="en-US" dirty="0" smtClean="0"/>
              <a:t> or γ emitting radioisotopes must be located to the skin to concentrate in the area wanted to be detected.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832648"/>
          </a:xfrm>
        </p:spPr>
        <p:txBody>
          <a:bodyPr>
            <a:normAutofit fontScale="92500" lnSpcReduction="10000"/>
          </a:bodyPr>
          <a:lstStyle/>
          <a:p>
            <a:pPr algn="l"/>
            <a:r>
              <a:rPr lang="en-US" sz="3500" b="1" dirty="0" smtClean="0">
                <a:solidFill>
                  <a:srgbClr val="FF0000"/>
                </a:solidFill>
              </a:rPr>
              <a:t>3-shielding:</a:t>
            </a:r>
            <a:endParaRPr lang="en-US" sz="3500" dirty="0" smtClean="0">
              <a:solidFill>
                <a:srgbClr val="FF0000"/>
              </a:solidFill>
            </a:endParaRPr>
          </a:p>
          <a:p>
            <a:pPr algn="l"/>
            <a:endParaRPr lang="en-US" sz="3500" dirty="0" smtClean="0">
              <a:solidFill>
                <a:srgbClr val="FF0000"/>
              </a:solidFill>
            </a:endParaRPr>
          </a:p>
          <a:p>
            <a:pPr algn="l">
              <a:buNone/>
            </a:pPr>
            <a:r>
              <a:rPr lang="en-US" dirty="0" smtClean="0"/>
              <a:t>Shielding material (lead) is used to protect the body against radiation.</a:t>
            </a:r>
          </a:p>
          <a:p>
            <a:pPr algn="l">
              <a:buNone/>
            </a:pPr>
            <a:r>
              <a:rPr lang="en-US" sz="3500" b="1" dirty="0" smtClean="0">
                <a:solidFill>
                  <a:srgbClr val="FF0000"/>
                </a:solidFill>
              </a:rPr>
              <a:t>4-Time of exposure</a:t>
            </a:r>
            <a:r>
              <a:rPr lang="en-US" b="1" dirty="0" smtClean="0"/>
              <a:t>:</a:t>
            </a:r>
            <a:endParaRPr lang="en-US" dirty="0" smtClean="0"/>
          </a:p>
          <a:p>
            <a:pPr algn="l">
              <a:buNone/>
            </a:pPr>
            <a:r>
              <a:rPr lang="en-US" dirty="0" smtClean="0"/>
              <a:t>The length of time of exposure will be shorted to the less amount that the dosage of radiation will be absorbed.</a:t>
            </a:r>
          </a:p>
          <a:p>
            <a:pPr algn="l">
              <a:buNone/>
            </a:pPr>
            <a:r>
              <a:rPr lang="en-US" sz="3500" b="1" dirty="0" smtClean="0">
                <a:solidFill>
                  <a:srgbClr val="FF0000"/>
                </a:solidFill>
              </a:rPr>
              <a:t>5-Distance from the radioactive source:</a:t>
            </a:r>
            <a:endParaRPr lang="en-US" sz="3500" dirty="0" smtClean="0">
              <a:solidFill>
                <a:srgbClr val="FF0000"/>
              </a:solidFill>
            </a:endParaRPr>
          </a:p>
          <a:p>
            <a:pPr algn="l">
              <a:buNone/>
            </a:pPr>
            <a:r>
              <a:rPr lang="en-US" dirty="0" smtClean="0"/>
              <a:t>Exposure to external radiation may be controlled by increasing distance between body and source of radiation</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solidFill>
                  <a:srgbClr val="FF0000"/>
                </a:solidFill>
              </a:rPr>
              <a:t>Sterilisation</a:t>
            </a:r>
            <a:endParaRPr lang="ar-IQ" dirty="0">
              <a:solidFill>
                <a:srgbClr val="FF0000"/>
              </a:solidFill>
            </a:endParaRPr>
          </a:p>
        </p:txBody>
      </p:sp>
      <p:sp>
        <p:nvSpPr>
          <p:cNvPr id="3" name="عنصر نائب للمحتوى 2"/>
          <p:cNvSpPr>
            <a:spLocks noGrp="1"/>
          </p:cNvSpPr>
          <p:nvPr>
            <p:ph idx="1"/>
          </p:nvPr>
        </p:nvSpPr>
        <p:spPr/>
        <p:txBody>
          <a:bodyPr/>
          <a:lstStyle/>
          <a:p>
            <a:pPr algn="just">
              <a:buNone/>
            </a:pPr>
            <a:r>
              <a:rPr lang="en-US" dirty="0" smtClean="0"/>
              <a:t>Radiation not only kills cells, it can also kill germs or bacteria medical instruments (e.g. syringes) are pre packed and then irradiation using an intense gamma ray source. This kills any germs or bacteria but does not damage the syringe, nor make it radioactive                    </a:t>
            </a:r>
          </a:p>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1043608" y="1268760"/>
          <a:ext cx="7213036" cy="3819549"/>
        </p:xfrm>
        <a:graphic>
          <a:graphicData uri="http://schemas.openxmlformats.org/drawingml/2006/table">
            <a:tbl>
              <a:tblPr rtl="1" firstRow="1" bandRow="1">
                <a:tableStyleId>{5C22544A-7EE6-4342-B048-85BDC9FD1C3A}</a:tableStyleId>
              </a:tblPr>
              <a:tblGrid>
                <a:gridCol w="960058">
                  <a:extLst>
                    <a:ext uri="{9D8B030D-6E8A-4147-A177-3AD203B41FA5}">
                      <a16:colId xmlns:a16="http://schemas.microsoft.com/office/drawing/2014/main" val="20000"/>
                    </a:ext>
                  </a:extLst>
                </a:gridCol>
                <a:gridCol w="960058">
                  <a:extLst>
                    <a:ext uri="{9D8B030D-6E8A-4147-A177-3AD203B41FA5}">
                      <a16:colId xmlns:a16="http://schemas.microsoft.com/office/drawing/2014/main" val="20001"/>
                    </a:ext>
                  </a:extLst>
                </a:gridCol>
                <a:gridCol w="960058">
                  <a:extLst>
                    <a:ext uri="{9D8B030D-6E8A-4147-A177-3AD203B41FA5}">
                      <a16:colId xmlns:a16="http://schemas.microsoft.com/office/drawing/2014/main" val="20002"/>
                    </a:ext>
                  </a:extLst>
                </a:gridCol>
                <a:gridCol w="960058">
                  <a:extLst>
                    <a:ext uri="{9D8B030D-6E8A-4147-A177-3AD203B41FA5}">
                      <a16:colId xmlns:a16="http://schemas.microsoft.com/office/drawing/2014/main" val="20003"/>
                    </a:ext>
                  </a:extLst>
                </a:gridCol>
                <a:gridCol w="1323902">
                  <a:extLst>
                    <a:ext uri="{9D8B030D-6E8A-4147-A177-3AD203B41FA5}">
                      <a16:colId xmlns:a16="http://schemas.microsoft.com/office/drawing/2014/main" val="20004"/>
                    </a:ext>
                  </a:extLst>
                </a:gridCol>
                <a:gridCol w="1127178">
                  <a:extLst>
                    <a:ext uri="{9D8B030D-6E8A-4147-A177-3AD203B41FA5}">
                      <a16:colId xmlns:a16="http://schemas.microsoft.com/office/drawing/2014/main" val="20005"/>
                    </a:ext>
                  </a:extLst>
                </a:gridCol>
                <a:gridCol w="921724">
                  <a:extLst>
                    <a:ext uri="{9D8B030D-6E8A-4147-A177-3AD203B41FA5}">
                      <a16:colId xmlns:a16="http://schemas.microsoft.com/office/drawing/2014/main" val="20006"/>
                    </a:ext>
                  </a:extLst>
                </a:gridCol>
              </a:tblGrid>
              <a:tr h="1384134">
                <a:tc>
                  <a:txBody>
                    <a:bodyPr/>
                    <a:lstStyle/>
                    <a:p>
                      <a:pPr algn="ctr">
                        <a:lnSpc>
                          <a:spcPct val="115000"/>
                        </a:lnSpc>
                        <a:spcAft>
                          <a:spcPts val="0"/>
                        </a:spcAft>
                      </a:pPr>
                      <a:r>
                        <a:rPr lang="en-US" sz="1800" b="1" dirty="0">
                          <a:latin typeface="Times New Roman"/>
                          <a:ea typeface="Times New Roman"/>
                          <a:cs typeface="Arial"/>
                        </a:rPr>
                        <a:t>Element</a:t>
                      </a:r>
                      <a:endParaRPr lang="en-US" sz="1800" dirty="0">
                        <a:latin typeface="Calibri"/>
                        <a:ea typeface="Times New Roman"/>
                        <a:cs typeface="Arial"/>
                      </a:endParaRPr>
                    </a:p>
                  </a:txBody>
                  <a:tcPr marL="9525" marR="9525" marT="9525" marB="9525" anchor="b"/>
                </a:tc>
                <a:tc>
                  <a:txBody>
                    <a:bodyPr/>
                    <a:lstStyle/>
                    <a:p>
                      <a:pPr algn="ctr">
                        <a:lnSpc>
                          <a:spcPct val="115000"/>
                        </a:lnSpc>
                        <a:spcAft>
                          <a:spcPts val="0"/>
                        </a:spcAft>
                      </a:pPr>
                      <a:r>
                        <a:rPr lang="en-US" sz="1800" b="1">
                          <a:latin typeface="Times New Roman"/>
                          <a:ea typeface="Times New Roman"/>
                          <a:cs typeface="Arial"/>
                        </a:rPr>
                        <a:t>Protons</a:t>
                      </a:r>
                      <a:endParaRPr lang="en-US" sz="1800">
                        <a:latin typeface="Calibri"/>
                        <a:ea typeface="Times New Roman"/>
                        <a:cs typeface="Arial"/>
                      </a:endParaRPr>
                    </a:p>
                  </a:txBody>
                  <a:tcPr marL="9525" marR="9525" marT="9525" marB="9525" anchor="b"/>
                </a:tc>
                <a:tc>
                  <a:txBody>
                    <a:bodyPr/>
                    <a:lstStyle/>
                    <a:p>
                      <a:pPr algn="ctr">
                        <a:lnSpc>
                          <a:spcPct val="115000"/>
                        </a:lnSpc>
                        <a:spcAft>
                          <a:spcPts val="0"/>
                        </a:spcAft>
                      </a:pPr>
                      <a:r>
                        <a:rPr lang="en-US" sz="1800" b="1">
                          <a:latin typeface="Times New Roman"/>
                          <a:ea typeface="Times New Roman"/>
                          <a:cs typeface="Arial"/>
                        </a:rPr>
                        <a:t>Neutrons</a:t>
                      </a:r>
                      <a:endParaRPr lang="en-US" sz="1800">
                        <a:latin typeface="Calibri"/>
                        <a:ea typeface="Times New Roman"/>
                        <a:cs typeface="Arial"/>
                      </a:endParaRPr>
                    </a:p>
                  </a:txBody>
                  <a:tcPr marL="9525" marR="9525" marT="9525" marB="9525" anchor="b"/>
                </a:tc>
                <a:tc>
                  <a:txBody>
                    <a:bodyPr/>
                    <a:lstStyle/>
                    <a:p>
                      <a:pPr algn="ctr">
                        <a:lnSpc>
                          <a:spcPct val="115000"/>
                        </a:lnSpc>
                        <a:spcAft>
                          <a:spcPts val="0"/>
                        </a:spcAft>
                      </a:pPr>
                      <a:r>
                        <a:rPr lang="en-US" sz="1800" b="1">
                          <a:latin typeface="Times New Roman"/>
                          <a:ea typeface="Times New Roman"/>
                          <a:cs typeface="Arial"/>
                        </a:rPr>
                        <a:t>Atomic</a:t>
                      </a:r>
                      <a:br>
                        <a:rPr lang="en-US" sz="1800" b="1">
                          <a:latin typeface="Times New Roman"/>
                          <a:ea typeface="Times New Roman"/>
                          <a:cs typeface="Arial"/>
                        </a:rPr>
                      </a:br>
                      <a:r>
                        <a:rPr lang="en-US" sz="1800" b="1">
                          <a:latin typeface="Times New Roman"/>
                          <a:ea typeface="Times New Roman"/>
                          <a:cs typeface="Arial"/>
                        </a:rPr>
                        <a:t>Number</a:t>
                      </a:r>
                      <a:endParaRPr lang="en-US" sz="1800">
                        <a:latin typeface="Calibri"/>
                        <a:ea typeface="Times New Roman"/>
                        <a:cs typeface="Arial"/>
                      </a:endParaRPr>
                    </a:p>
                  </a:txBody>
                  <a:tcPr marL="9525" marR="9525" marT="9525" marB="9525" anchor="b"/>
                </a:tc>
                <a:tc>
                  <a:txBody>
                    <a:bodyPr/>
                    <a:lstStyle/>
                    <a:p>
                      <a:pPr algn="ctr">
                        <a:lnSpc>
                          <a:spcPct val="115000"/>
                        </a:lnSpc>
                        <a:spcAft>
                          <a:spcPts val="0"/>
                        </a:spcAft>
                      </a:pPr>
                      <a:r>
                        <a:rPr lang="en-US" sz="1800" b="1" dirty="0">
                          <a:latin typeface="Times New Roman"/>
                          <a:ea typeface="Times New Roman"/>
                          <a:cs typeface="Arial"/>
                        </a:rPr>
                        <a:t>Approximate</a:t>
                      </a:r>
                      <a:br>
                        <a:rPr lang="en-US" sz="1800" b="1" dirty="0">
                          <a:latin typeface="Times New Roman"/>
                          <a:ea typeface="Times New Roman"/>
                          <a:cs typeface="Arial"/>
                        </a:rPr>
                      </a:br>
                      <a:r>
                        <a:rPr lang="en-US" sz="1800" b="1" dirty="0">
                          <a:latin typeface="Times New Roman"/>
                          <a:ea typeface="Times New Roman"/>
                          <a:cs typeface="Arial"/>
                        </a:rPr>
                        <a:t>Atomic Weight</a:t>
                      </a:r>
                      <a:br>
                        <a:rPr lang="en-US" sz="1800" b="1" dirty="0">
                          <a:latin typeface="Times New Roman"/>
                          <a:ea typeface="Times New Roman"/>
                          <a:cs typeface="Arial"/>
                        </a:rPr>
                      </a:br>
                      <a:r>
                        <a:rPr lang="en-US" sz="1800" b="1" dirty="0">
                          <a:latin typeface="Times New Roman"/>
                          <a:ea typeface="Times New Roman"/>
                          <a:cs typeface="Arial"/>
                        </a:rPr>
                        <a:t>(gm/mol)</a:t>
                      </a:r>
                      <a:endParaRPr lang="en-US" sz="1800" dirty="0">
                        <a:latin typeface="Calibri"/>
                        <a:ea typeface="Times New Roman"/>
                        <a:cs typeface="Arial"/>
                      </a:endParaRPr>
                    </a:p>
                  </a:txBody>
                  <a:tcPr marL="9525" marR="9525" marT="9525" marB="9525" anchor="b"/>
                </a:tc>
                <a:tc>
                  <a:txBody>
                    <a:bodyPr/>
                    <a:lstStyle/>
                    <a:p>
                      <a:pPr algn="ctr">
                        <a:lnSpc>
                          <a:spcPct val="115000"/>
                        </a:lnSpc>
                        <a:spcAft>
                          <a:spcPts val="0"/>
                        </a:spcAft>
                      </a:pPr>
                      <a:r>
                        <a:rPr lang="en-US" sz="1800" b="1">
                          <a:latin typeface="Times New Roman"/>
                          <a:ea typeface="Times New Roman"/>
                          <a:cs typeface="Arial"/>
                        </a:rPr>
                        <a:t>Name</a:t>
                      </a:r>
                      <a:endParaRPr lang="en-US" sz="1800">
                        <a:latin typeface="Calibri"/>
                        <a:ea typeface="Times New Roman"/>
                        <a:cs typeface="Arial"/>
                      </a:endParaRPr>
                    </a:p>
                  </a:txBody>
                  <a:tcPr marL="9525" marR="9525" marT="9525" marB="9525" anchor="b"/>
                </a:tc>
                <a:tc>
                  <a:txBody>
                    <a:bodyPr/>
                    <a:lstStyle/>
                    <a:p>
                      <a:pPr algn="ctr">
                        <a:lnSpc>
                          <a:spcPct val="115000"/>
                        </a:lnSpc>
                        <a:spcAft>
                          <a:spcPts val="0"/>
                        </a:spcAft>
                      </a:pPr>
                      <a:r>
                        <a:rPr lang="en-US" sz="1800" b="1">
                          <a:latin typeface="Times New Roman"/>
                          <a:ea typeface="Times New Roman"/>
                          <a:cs typeface="Arial"/>
                        </a:rPr>
                        <a:t>Element</a:t>
                      </a:r>
                      <a:endParaRPr lang="en-US" sz="1800">
                        <a:latin typeface="Calibri"/>
                        <a:ea typeface="Times New Roman"/>
                        <a:cs typeface="Arial"/>
                      </a:endParaRPr>
                    </a:p>
                  </a:txBody>
                  <a:tcPr marL="9525" marR="9525" marT="9525" marB="9525" anchor="b"/>
                </a:tc>
                <a:extLst>
                  <a:ext uri="{0D108BD9-81ED-4DB2-BD59-A6C34878D82A}">
                    <a16:rowId xmlns:a16="http://schemas.microsoft.com/office/drawing/2014/main" val="10000"/>
                  </a:ext>
                </a:extLst>
              </a:tr>
              <a:tr h="485457">
                <a:tc>
                  <a:txBody>
                    <a:bodyPr/>
                    <a:lstStyle/>
                    <a:p>
                      <a:pPr algn="ctr">
                        <a:lnSpc>
                          <a:spcPct val="115000"/>
                        </a:lnSpc>
                      </a:pPr>
                      <a:endParaRPr lang="en-US" sz="1800">
                        <a:latin typeface="Calibri"/>
                        <a:cs typeface="Arial"/>
                      </a:endParaRPr>
                    </a:p>
                  </a:txBody>
                  <a:tcPr marL="9525" marR="9525" marT="9525" marB="9525" anchor="ctr"/>
                </a:tc>
                <a:tc>
                  <a:txBody>
                    <a:bodyPr/>
                    <a:lstStyle/>
                    <a:p>
                      <a:pPr algn="ctr">
                        <a:lnSpc>
                          <a:spcPct val="115000"/>
                        </a:lnSpc>
                      </a:pPr>
                      <a:endParaRPr lang="en-US" sz="1800">
                        <a:latin typeface="Calibri"/>
                        <a:cs typeface="Arial"/>
                      </a:endParaRPr>
                    </a:p>
                  </a:txBody>
                  <a:tcPr marL="9525" marR="9525" marT="9525" marB="9525" anchor="ctr"/>
                </a:tc>
                <a:tc>
                  <a:txBody>
                    <a:bodyPr/>
                    <a:lstStyle/>
                    <a:p>
                      <a:pPr algn="ctr">
                        <a:lnSpc>
                          <a:spcPct val="115000"/>
                        </a:lnSpc>
                      </a:pPr>
                      <a:endParaRPr lang="en-US" sz="1800">
                        <a:latin typeface="Calibri"/>
                        <a:cs typeface="Arial"/>
                      </a:endParaRPr>
                    </a:p>
                  </a:txBody>
                  <a:tcPr marL="9525" marR="9525" marT="9525" marB="9525" anchor="ctr"/>
                </a:tc>
                <a:tc>
                  <a:txBody>
                    <a:bodyPr/>
                    <a:lstStyle/>
                    <a:p>
                      <a:pPr algn="ctr">
                        <a:lnSpc>
                          <a:spcPct val="115000"/>
                        </a:lnSpc>
                      </a:pPr>
                      <a:endParaRPr lang="en-US" sz="1800">
                        <a:latin typeface="Calibri"/>
                        <a:cs typeface="Arial"/>
                      </a:endParaRPr>
                    </a:p>
                  </a:txBody>
                  <a:tcPr marL="9525" marR="9525" marT="9525" marB="9525" anchor="ctr"/>
                </a:tc>
                <a:tc>
                  <a:txBody>
                    <a:bodyPr/>
                    <a:lstStyle/>
                    <a:p>
                      <a:pPr algn="ctr">
                        <a:lnSpc>
                          <a:spcPct val="115000"/>
                        </a:lnSpc>
                      </a:pPr>
                      <a:endParaRPr lang="en-US" sz="1800">
                        <a:latin typeface="Calibri"/>
                        <a:cs typeface="Arial"/>
                      </a:endParaRPr>
                    </a:p>
                  </a:txBody>
                  <a:tcPr marL="9525" marR="9525" marT="9525" marB="9525" anchor="ctr"/>
                </a:tc>
                <a:tc>
                  <a:txBody>
                    <a:bodyPr/>
                    <a:lstStyle/>
                    <a:p>
                      <a:pPr algn="ctr">
                        <a:lnSpc>
                          <a:spcPct val="115000"/>
                        </a:lnSpc>
                      </a:pPr>
                      <a:endParaRPr lang="en-US" sz="1800">
                        <a:latin typeface="Calibri"/>
                        <a:cs typeface="Arial"/>
                      </a:endParaRPr>
                    </a:p>
                  </a:txBody>
                  <a:tcPr marL="9525" marR="9525" marT="9525" marB="9525" anchor="ctr"/>
                </a:tc>
                <a:tc>
                  <a:txBody>
                    <a:bodyPr/>
                    <a:lstStyle/>
                    <a:p>
                      <a:pPr algn="ctr">
                        <a:lnSpc>
                          <a:spcPct val="115000"/>
                        </a:lnSpc>
                      </a:pPr>
                      <a:endParaRPr lang="en-US" sz="1800">
                        <a:latin typeface="Calibri"/>
                        <a:cs typeface="Arial"/>
                      </a:endParaRPr>
                    </a:p>
                  </a:txBody>
                  <a:tcPr marL="9525" marR="9525" marT="9525" marB="9525" anchor="ctr"/>
                </a:tc>
                <a:extLst>
                  <a:ext uri="{0D108BD9-81ED-4DB2-BD59-A6C34878D82A}">
                    <a16:rowId xmlns:a16="http://schemas.microsoft.com/office/drawing/2014/main" val="10001"/>
                  </a:ext>
                </a:extLst>
              </a:tr>
              <a:tr h="558193">
                <a:tc>
                  <a:txBody>
                    <a:bodyPr/>
                    <a:lstStyle/>
                    <a:p>
                      <a:pPr algn="ctr">
                        <a:lnSpc>
                          <a:spcPct val="115000"/>
                        </a:lnSpc>
                        <a:spcAft>
                          <a:spcPts val="0"/>
                        </a:spcAft>
                      </a:pPr>
                      <a:r>
                        <a:rPr lang="en-US" sz="1800">
                          <a:latin typeface="Times New Roman"/>
                          <a:ea typeface="Times New Roman"/>
                          <a:cs typeface="Arial"/>
                        </a:rPr>
                        <a:t>Carbon</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6</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6</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6</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12</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Carbon-12, </a:t>
                      </a:r>
                      <a:r>
                        <a:rPr lang="en-US" sz="1800" baseline="30000">
                          <a:latin typeface="Times New Roman"/>
                          <a:ea typeface="Times New Roman"/>
                          <a:cs typeface="Arial"/>
                        </a:rPr>
                        <a:t>12</a:t>
                      </a:r>
                      <a:r>
                        <a:rPr lang="en-US" sz="1800">
                          <a:latin typeface="Times New Roman"/>
                          <a:ea typeface="Times New Roman"/>
                          <a:cs typeface="Arial"/>
                        </a:rPr>
                        <a:t>C</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Carbon</a:t>
                      </a:r>
                      <a:endParaRPr lang="en-US" sz="1800">
                        <a:latin typeface="Calibri"/>
                        <a:ea typeface="Times New Roman"/>
                        <a:cs typeface="Arial"/>
                      </a:endParaRPr>
                    </a:p>
                  </a:txBody>
                  <a:tcPr marL="9525" marR="9525" marT="9525" marB="9525" anchor="ctr"/>
                </a:tc>
                <a:extLst>
                  <a:ext uri="{0D108BD9-81ED-4DB2-BD59-A6C34878D82A}">
                    <a16:rowId xmlns:a16="http://schemas.microsoft.com/office/drawing/2014/main" val="10002"/>
                  </a:ext>
                </a:extLst>
              </a:tr>
              <a:tr h="558193">
                <a:tc>
                  <a:txBody>
                    <a:bodyPr/>
                    <a:lstStyle/>
                    <a:p>
                      <a:pPr algn="ctr">
                        <a:lnSpc>
                          <a:spcPct val="115000"/>
                        </a:lnSpc>
                        <a:spcAft>
                          <a:spcPts val="0"/>
                        </a:spcAft>
                      </a:pPr>
                      <a:r>
                        <a:rPr lang="en-US" sz="1800">
                          <a:latin typeface="Times New Roman"/>
                          <a:ea typeface="Times New Roman"/>
                          <a:cs typeface="Arial"/>
                        </a:rPr>
                        <a:t>Carbon</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6</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7</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6</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13</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Carbon-13, </a:t>
                      </a:r>
                      <a:r>
                        <a:rPr lang="en-US" sz="1800" baseline="30000">
                          <a:latin typeface="Times New Roman"/>
                          <a:ea typeface="Times New Roman"/>
                          <a:cs typeface="Arial"/>
                        </a:rPr>
                        <a:t>13</a:t>
                      </a:r>
                      <a:r>
                        <a:rPr lang="en-US" sz="1800">
                          <a:latin typeface="Times New Roman"/>
                          <a:ea typeface="Times New Roman"/>
                          <a:cs typeface="Arial"/>
                        </a:rPr>
                        <a:t>C</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Carbon</a:t>
                      </a:r>
                      <a:endParaRPr lang="en-US" sz="1800">
                        <a:latin typeface="Calibri"/>
                        <a:ea typeface="Times New Roman"/>
                        <a:cs typeface="Arial"/>
                      </a:endParaRPr>
                    </a:p>
                  </a:txBody>
                  <a:tcPr marL="9525" marR="9525" marT="9525" marB="9525" anchor="ctr"/>
                </a:tc>
                <a:extLst>
                  <a:ext uri="{0D108BD9-81ED-4DB2-BD59-A6C34878D82A}">
                    <a16:rowId xmlns:a16="http://schemas.microsoft.com/office/drawing/2014/main" val="10003"/>
                  </a:ext>
                </a:extLst>
              </a:tr>
              <a:tr h="558193">
                <a:tc>
                  <a:txBody>
                    <a:bodyPr/>
                    <a:lstStyle/>
                    <a:p>
                      <a:pPr algn="ctr">
                        <a:lnSpc>
                          <a:spcPct val="115000"/>
                        </a:lnSpc>
                        <a:spcAft>
                          <a:spcPts val="0"/>
                        </a:spcAft>
                      </a:pPr>
                      <a:r>
                        <a:rPr lang="en-US" sz="1800">
                          <a:latin typeface="Times New Roman"/>
                          <a:ea typeface="Times New Roman"/>
                          <a:cs typeface="Arial"/>
                        </a:rPr>
                        <a:t>Carbon</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6</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8</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6</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14</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a:latin typeface="Times New Roman"/>
                          <a:ea typeface="Times New Roman"/>
                          <a:cs typeface="Arial"/>
                        </a:rPr>
                        <a:t>Carbon-14, </a:t>
                      </a:r>
                      <a:r>
                        <a:rPr lang="en-US" sz="1800" baseline="30000">
                          <a:latin typeface="Times New Roman"/>
                          <a:ea typeface="Times New Roman"/>
                          <a:cs typeface="Arial"/>
                        </a:rPr>
                        <a:t>14</a:t>
                      </a:r>
                      <a:r>
                        <a:rPr lang="en-US" sz="1800">
                          <a:latin typeface="Times New Roman"/>
                          <a:ea typeface="Times New Roman"/>
                          <a:cs typeface="Arial"/>
                        </a:rPr>
                        <a:t>C</a:t>
                      </a:r>
                      <a:endParaRPr lang="en-US" sz="1800">
                        <a:latin typeface="Calibri"/>
                        <a:ea typeface="Times New Roman"/>
                        <a:cs typeface="Arial"/>
                      </a:endParaRPr>
                    </a:p>
                  </a:txBody>
                  <a:tcPr marL="9525" marR="9525" marT="9525" marB="9525" anchor="ctr"/>
                </a:tc>
                <a:tc>
                  <a:txBody>
                    <a:bodyPr/>
                    <a:lstStyle/>
                    <a:p>
                      <a:pPr algn="ctr">
                        <a:lnSpc>
                          <a:spcPct val="115000"/>
                        </a:lnSpc>
                        <a:spcAft>
                          <a:spcPts val="0"/>
                        </a:spcAft>
                      </a:pPr>
                      <a:r>
                        <a:rPr lang="en-US" sz="1800" dirty="0">
                          <a:latin typeface="Times New Roman"/>
                          <a:ea typeface="Times New Roman"/>
                          <a:cs typeface="Arial"/>
                        </a:rPr>
                        <a:t>Carbon</a:t>
                      </a:r>
                      <a:endParaRPr lang="en-US" sz="1800" dirty="0">
                        <a:latin typeface="Calibri"/>
                        <a:ea typeface="Times New Roman"/>
                        <a:cs typeface="Arial"/>
                      </a:endParaRPr>
                    </a:p>
                  </a:txBody>
                  <a:tcPr marL="9525" marR="9525" marT="9525" marB="9525"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FF0000"/>
                </a:solidFill>
              </a:rPr>
              <a:t>Radioisotopes</a:t>
            </a:r>
            <a:r>
              <a:rPr lang="en-US" dirty="0" smtClean="0">
                <a:solidFill>
                  <a:srgbClr val="FF0000"/>
                </a:solidFill>
              </a:rPr>
              <a:t/>
            </a:r>
            <a:br>
              <a:rPr lang="en-US" dirty="0" smtClean="0">
                <a:solidFill>
                  <a:srgbClr val="FF0000"/>
                </a:solidFill>
              </a:rPr>
            </a:br>
            <a:endParaRPr lang="ar-IQ" dirty="0"/>
          </a:p>
        </p:txBody>
      </p:sp>
      <p:sp>
        <p:nvSpPr>
          <p:cNvPr id="3" name="عنصر نائب للمحتوى 2"/>
          <p:cNvSpPr>
            <a:spLocks noGrp="1"/>
          </p:cNvSpPr>
          <p:nvPr>
            <p:ph idx="1"/>
          </p:nvPr>
        </p:nvSpPr>
        <p:spPr/>
        <p:txBody>
          <a:bodyPr/>
          <a:lstStyle/>
          <a:p>
            <a:pPr algn="l">
              <a:buNone/>
            </a:pPr>
            <a:r>
              <a:rPr lang="en-US" dirty="0" smtClean="0"/>
              <a:t>A radioisotope is an isotope of an element that undergoes spontaneous decay and emits radiation as it decays. During the decay process, it becomes less radioactive over time, eventually becoming stable.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algn="l">
              <a:buNone/>
            </a:pPr>
            <a:r>
              <a:rPr lang="en-US" b="1" u="sng" dirty="0" smtClean="0">
                <a:solidFill>
                  <a:srgbClr val="FF0000"/>
                </a:solidFill>
              </a:rPr>
              <a:t>Radiation</a:t>
            </a:r>
            <a:r>
              <a:rPr lang="en-US" u="sng" dirty="0" smtClean="0">
                <a:solidFill>
                  <a:srgbClr val="FF0000"/>
                </a:solidFill>
              </a:rPr>
              <a:t>:</a:t>
            </a:r>
            <a:endParaRPr lang="en-US" dirty="0" smtClean="0"/>
          </a:p>
          <a:p>
            <a:pPr algn="l">
              <a:buNone/>
            </a:pPr>
            <a:r>
              <a:rPr lang="en-US" dirty="0" smtClean="0"/>
              <a:t>Is a process in which atom emit energetic particles or energetic waves travel through a medium or space. Two types of </a:t>
            </a:r>
            <a:r>
              <a:rPr lang="en-US" i="1" dirty="0" smtClean="0"/>
              <a:t>radiation</a:t>
            </a:r>
            <a:r>
              <a:rPr lang="en-US" dirty="0" smtClean="0"/>
              <a:t> are commonly differentiated in the way they interact with normal chemical matter: </a:t>
            </a:r>
          </a:p>
          <a:p>
            <a:pPr algn="l">
              <a:buNone/>
            </a:pPr>
            <a:r>
              <a:rPr lang="en-US" b="1" dirty="0" smtClean="0"/>
              <a:t>1-Ionizing</a:t>
            </a:r>
            <a:r>
              <a:rPr lang="en-US" dirty="0" smtClean="0"/>
              <a:t> </a:t>
            </a:r>
            <a:r>
              <a:rPr lang="en-US" b="1" dirty="0" smtClean="0"/>
              <a:t>radiation</a:t>
            </a:r>
          </a:p>
          <a:p>
            <a:pPr algn="l">
              <a:buNone/>
            </a:pPr>
            <a:r>
              <a:rPr lang="en-US" b="1" dirty="0" smtClean="0"/>
              <a:t>2-Non-ionizing</a:t>
            </a:r>
            <a:r>
              <a:rPr lang="en-US" dirty="0" smtClean="0"/>
              <a:t> </a:t>
            </a:r>
            <a:r>
              <a:rPr lang="en-US" b="1" dirty="0" smtClean="0"/>
              <a:t>radiation.</a:t>
            </a:r>
          </a:p>
          <a:p>
            <a:pPr algn="l"/>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lstStyle/>
          <a:p>
            <a:pPr algn="l">
              <a:buNone/>
            </a:pPr>
            <a:r>
              <a:rPr lang="en-US" b="1" u="sng" dirty="0" smtClean="0">
                <a:solidFill>
                  <a:schemeClr val="accent6"/>
                </a:solidFill>
              </a:rPr>
              <a:t>Ionizing radiation</a:t>
            </a:r>
          </a:p>
          <a:p>
            <a:pPr algn="l">
              <a:buNone/>
            </a:pPr>
            <a:r>
              <a:rPr lang="en-US" dirty="0" smtClean="0"/>
              <a:t>Is radiation with enough energy so that during an interaction with an atom, it can remove tightly bound electrons from their orbits, causing the atom to become charged or ionized. Examples are gamma rays and neutrons.</a:t>
            </a:r>
          </a:p>
          <a:p>
            <a:pPr algn="l"/>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lstStyle/>
          <a:p>
            <a:pPr algn="l">
              <a:buNone/>
            </a:pPr>
            <a:r>
              <a:rPr lang="en-US" b="1" u="sng" dirty="0" smtClean="0">
                <a:solidFill>
                  <a:schemeClr val="accent6"/>
                </a:solidFill>
              </a:rPr>
              <a:t>Non-ionizing radiation</a:t>
            </a:r>
            <a:r>
              <a:rPr lang="en-US" dirty="0" smtClean="0"/>
              <a:t>: </a:t>
            </a:r>
          </a:p>
          <a:p>
            <a:pPr algn="l" rtl="0">
              <a:lnSpc>
                <a:spcPct val="150000"/>
              </a:lnSpc>
              <a:buNone/>
            </a:pPr>
            <a:r>
              <a:rPr lang="en-US" dirty="0" smtClean="0"/>
              <a:t>Is radiation without enough energy to remove tightly bound electrons from their orbits around atoms. Examples are microwaves and visible light.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algn="l">
              <a:buNone/>
            </a:pPr>
            <a:r>
              <a:rPr lang="en-US" sz="4000" b="1" u="sng" dirty="0" smtClean="0">
                <a:solidFill>
                  <a:schemeClr val="accent6"/>
                </a:solidFill>
              </a:rPr>
              <a:t>Types  of ionized radiation.</a:t>
            </a:r>
            <a:endParaRPr lang="en-US" dirty="0" smtClean="0"/>
          </a:p>
          <a:p>
            <a:pPr lvl="0" algn="l"/>
            <a:r>
              <a:rPr lang="en-US" sz="3400" b="1" u="sng" dirty="0" smtClean="0">
                <a:solidFill>
                  <a:schemeClr val="accent6"/>
                </a:solidFill>
              </a:rPr>
              <a:t>Alpha Radiation</a:t>
            </a:r>
            <a:r>
              <a:rPr lang="en-US" sz="3400" u="sng" dirty="0" smtClean="0">
                <a:solidFill>
                  <a:schemeClr val="accent6"/>
                </a:solidFill>
              </a:rPr>
              <a:t/>
            </a:r>
            <a:br>
              <a:rPr lang="en-US" sz="3400" u="sng" dirty="0" smtClean="0">
                <a:solidFill>
                  <a:schemeClr val="accent6"/>
                </a:solidFill>
              </a:rPr>
            </a:br>
            <a:endParaRPr lang="en-US" sz="3400" dirty="0" smtClean="0">
              <a:solidFill>
                <a:schemeClr val="accent6"/>
              </a:solidFill>
            </a:endParaRPr>
          </a:p>
          <a:p>
            <a:pPr algn="l">
              <a:buNone/>
            </a:pPr>
            <a:r>
              <a:rPr lang="en-US" dirty="0" smtClean="0"/>
              <a:t>Its stream of particles contains two protons and two neutrons. Its identical to the nucleus of the He atom .</a:t>
            </a:r>
            <a:r>
              <a:rPr lang="en-US" sz="4400" baseline="30000" dirty="0" smtClean="0"/>
              <a:t>4</a:t>
            </a:r>
            <a:r>
              <a:rPr lang="en-US" sz="4400" dirty="0" smtClean="0"/>
              <a:t>He</a:t>
            </a:r>
            <a:r>
              <a:rPr lang="en-US" sz="4400" baseline="-25000" dirty="0" smtClean="0"/>
              <a:t>2</a:t>
            </a:r>
            <a:endParaRPr lang="en-US" dirty="0" smtClean="0"/>
          </a:p>
          <a:p>
            <a:pPr algn="l">
              <a:buNone/>
            </a:pPr>
            <a:r>
              <a:rPr lang="en-US" sz="4600" baseline="30000" dirty="0" smtClean="0">
                <a:solidFill>
                  <a:schemeClr val="accent6"/>
                </a:solidFill>
              </a:rPr>
              <a:t>238</a:t>
            </a:r>
            <a:r>
              <a:rPr lang="en-US" sz="4600" dirty="0" smtClean="0">
                <a:solidFill>
                  <a:schemeClr val="accent6"/>
                </a:solidFill>
              </a:rPr>
              <a:t>U</a:t>
            </a:r>
            <a:r>
              <a:rPr lang="en-US" sz="4600" baseline="-25000" dirty="0" smtClean="0">
                <a:solidFill>
                  <a:schemeClr val="accent6"/>
                </a:solidFill>
              </a:rPr>
              <a:t>92</a:t>
            </a:r>
            <a:r>
              <a:rPr lang="en-US" sz="4600" dirty="0" smtClean="0">
                <a:solidFill>
                  <a:schemeClr val="accent6"/>
                </a:solidFill>
              </a:rPr>
              <a:t> =&gt;</a:t>
            </a:r>
            <a:r>
              <a:rPr lang="en-US" sz="4600" baseline="30000" dirty="0" smtClean="0">
                <a:solidFill>
                  <a:schemeClr val="accent6"/>
                </a:solidFill>
              </a:rPr>
              <a:t>234</a:t>
            </a:r>
            <a:r>
              <a:rPr lang="en-US" sz="4600" dirty="0" smtClean="0">
                <a:solidFill>
                  <a:schemeClr val="accent6"/>
                </a:solidFill>
              </a:rPr>
              <a:t>Th</a:t>
            </a:r>
            <a:r>
              <a:rPr lang="en-US" sz="4600" baseline="-25000" dirty="0" smtClean="0">
                <a:solidFill>
                  <a:schemeClr val="accent6"/>
                </a:solidFill>
              </a:rPr>
              <a:t>90</a:t>
            </a:r>
            <a:r>
              <a:rPr lang="en-US" sz="4600" dirty="0" smtClean="0">
                <a:solidFill>
                  <a:schemeClr val="accent6"/>
                </a:solidFill>
              </a:rPr>
              <a:t> + </a:t>
            </a:r>
            <a:r>
              <a:rPr lang="en-US" sz="4600" baseline="30000" dirty="0" smtClean="0">
                <a:solidFill>
                  <a:schemeClr val="accent6"/>
                </a:solidFill>
              </a:rPr>
              <a:t>4</a:t>
            </a:r>
            <a:r>
              <a:rPr lang="en-US" sz="4600" dirty="0" smtClean="0">
                <a:solidFill>
                  <a:schemeClr val="accent6"/>
                </a:solidFill>
              </a:rPr>
              <a:t>He</a:t>
            </a:r>
            <a:r>
              <a:rPr lang="en-US" sz="4600" baseline="-25000" dirty="0" smtClean="0">
                <a:solidFill>
                  <a:schemeClr val="accent6"/>
                </a:solidFill>
              </a:rPr>
              <a:t>2</a:t>
            </a:r>
            <a:endParaRPr lang="en-US" sz="2600" dirty="0" smtClean="0">
              <a:solidFill>
                <a:schemeClr val="accent6"/>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580</TotalTime>
  <Words>1479</Words>
  <Application>Microsoft Office PowerPoint</Application>
  <PresentationFormat>عرض على الشاشة (4:3)</PresentationFormat>
  <Paragraphs>219</Paragraphs>
  <Slides>38</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2</vt:i4>
      </vt:variant>
      <vt:variant>
        <vt:lpstr>عناوين الشرائح</vt:lpstr>
      </vt:variant>
      <vt:variant>
        <vt:i4>38</vt:i4>
      </vt:variant>
    </vt:vector>
  </HeadingPairs>
  <TitlesOfParts>
    <vt:vector size="50" baseType="lpstr">
      <vt:lpstr>Arial</vt:lpstr>
      <vt:lpstr>Calibri</vt:lpstr>
      <vt:lpstr>Corbel</vt:lpstr>
      <vt:lpstr>Georgia</vt:lpstr>
      <vt:lpstr>Gill Sans MT</vt:lpstr>
      <vt:lpstr>Majalla UI</vt:lpstr>
      <vt:lpstr>Times New Roman</vt:lpstr>
      <vt:lpstr>Verdana</vt:lpstr>
      <vt:lpstr>Wingdings</vt:lpstr>
      <vt:lpstr>Wingdings 2</vt:lpstr>
      <vt:lpstr>مدني</vt:lpstr>
      <vt:lpstr>انقلاب</vt:lpstr>
      <vt:lpstr>Radiation </vt:lpstr>
      <vt:lpstr>عرض تقديمي في PowerPoint</vt:lpstr>
      <vt:lpstr>عرض تقديمي في PowerPoint</vt:lpstr>
      <vt:lpstr>عرض تقديمي في PowerPoint</vt:lpstr>
      <vt:lpstr>Radioisotopes </vt:lpstr>
      <vt:lpstr>عرض تقديمي في PowerPoint</vt:lpstr>
      <vt:lpstr>عرض تقديمي في PowerPoint</vt:lpstr>
      <vt:lpstr>عرض تقديمي في PowerPoint</vt:lpstr>
      <vt:lpstr>عرض تقديمي في PowerPoint</vt:lpstr>
      <vt:lpstr>Characteristics of alpha radiation</vt:lpstr>
      <vt:lpstr>عرض تقديمي في PowerPoint</vt:lpstr>
      <vt:lpstr>عرض تقديمي في PowerPoint</vt:lpstr>
      <vt:lpstr>عرض تقديمي في PowerPoint</vt:lpstr>
      <vt:lpstr>Gamma radiation   </vt:lpstr>
      <vt:lpstr>X-RAYS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There are 3 main uses of ionising radiation in medicine:</vt:lpstr>
      <vt:lpstr>The aims of radiation therapy</vt:lpstr>
      <vt:lpstr>Diagnosis</vt:lpstr>
      <vt:lpstr>Factors which affect the choice of tracer</vt:lpstr>
      <vt:lpstr>عرض تقديمي في PowerPoint</vt:lpstr>
      <vt:lpstr>عرض تقديمي في PowerPoint</vt:lpstr>
      <vt:lpstr>عرض تقديمي في PowerPoint</vt:lpstr>
      <vt:lpstr>عرض تقديمي في PowerPoint</vt:lpstr>
      <vt:lpstr>Sterilisation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dc:title>
  <dc:creator>مركز الاعتماد</dc:creator>
  <cp:lastModifiedBy>DR.Ahmed Saker 2O14</cp:lastModifiedBy>
  <cp:revision>68</cp:revision>
  <dcterms:created xsi:type="dcterms:W3CDTF">2014-11-14T05:43:26Z</dcterms:created>
  <dcterms:modified xsi:type="dcterms:W3CDTF">2022-12-06T17:50:14Z</dcterms:modified>
</cp:coreProperties>
</file>